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23"/>
  </p:notesMasterIdLst>
  <p:sldIdLst>
    <p:sldId id="256" r:id="rId2"/>
    <p:sldId id="257" r:id="rId3"/>
    <p:sldId id="258" r:id="rId4"/>
    <p:sldId id="261" r:id="rId5"/>
    <p:sldId id="262" r:id="rId6"/>
    <p:sldId id="259" r:id="rId7"/>
    <p:sldId id="260" r:id="rId8"/>
    <p:sldId id="263" r:id="rId9"/>
    <p:sldId id="264" r:id="rId10"/>
    <p:sldId id="269" r:id="rId11"/>
    <p:sldId id="270" r:id="rId12"/>
    <p:sldId id="271" r:id="rId13"/>
    <p:sldId id="272" r:id="rId14"/>
    <p:sldId id="273" r:id="rId15"/>
    <p:sldId id="274" r:id="rId16"/>
    <p:sldId id="275" r:id="rId17"/>
    <p:sldId id="265" r:id="rId18"/>
    <p:sldId id="276" r:id="rId19"/>
    <p:sldId id="266"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4:28:23.85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49,'892'0,"-865"2,-1 1,1 2,-1 0,0 2,30 11,-28-9,-1 0,1-2,0-1,38 2,504-6,-275-5,-270 3,0-1,0-1,41-10,91-15,25 1,51-32,-221 57,0 1,0 0,1 1,-1 0,0 1,19 5,41 5,-53-12,36 5,-38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5E2BA-3057-4ADB-9B88-1C11D71F012B}" type="datetimeFigureOut">
              <a:rPr lang="en-US" smtClean="0"/>
              <a:t>06-Dec-22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E0A71-1F2D-43F6-B065-558AA23F2094}" type="slidenum">
              <a:rPr lang="en-US" smtClean="0"/>
              <a:t>‹#›</a:t>
            </a:fld>
            <a:endParaRPr lang="en-US"/>
          </a:p>
        </p:txBody>
      </p:sp>
    </p:spTree>
    <p:extLst>
      <p:ext uri="{BB962C8B-B14F-4D97-AF65-F5344CB8AC3E}">
        <p14:creationId xmlns:p14="http://schemas.microsoft.com/office/powerpoint/2010/main" val="368389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First we would like to thank Mr. John Smith and the executive team a  from </a:t>
            </a:r>
            <a:r>
              <a:rPr lang="en-US" dirty="0" err="1"/>
              <a:t>Flyhomes</a:t>
            </a:r>
            <a:r>
              <a:rPr lang="en-US" dirty="0"/>
              <a:t> for having us today. We are Solaris and our moto is “Your peace of mind is our business”.</a:t>
            </a:r>
          </a:p>
        </p:txBody>
      </p:sp>
      <p:sp>
        <p:nvSpPr>
          <p:cNvPr id="4" name="Slide Number Placeholder 3"/>
          <p:cNvSpPr>
            <a:spLocks noGrp="1"/>
          </p:cNvSpPr>
          <p:nvPr>
            <p:ph type="sldNum" sz="quarter" idx="5"/>
          </p:nvPr>
        </p:nvSpPr>
        <p:spPr/>
        <p:txBody>
          <a:bodyPr/>
          <a:lstStyle/>
          <a:p>
            <a:fld id="{321E0A71-1F2D-43F6-B065-558AA23F2094}" type="slidenum">
              <a:rPr lang="en-US" smtClean="0"/>
              <a:t>1</a:t>
            </a:fld>
            <a:endParaRPr lang="en-US"/>
          </a:p>
        </p:txBody>
      </p:sp>
    </p:spTree>
    <p:extLst>
      <p:ext uri="{BB962C8B-B14F-4D97-AF65-F5344CB8AC3E}">
        <p14:creationId xmlns:p14="http://schemas.microsoft.com/office/powerpoint/2010/main" val="74296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is comprised of United States armed forces veterans representing 3 of the 6 branches. This mutual background is a huge advantage as were used to adaptation and overcoming any and all challenges that arise with no conflict while keep each other accountable. The Solaris team members are……………and with that we will turn the mic over to Jenae for  her introduction…..</a:t>
            </a:r>
          </a:p>
        </p:txBody>
      </p:sp>
      <p:sp>
        <p:nvSpPr>
          <p:cNvPr id="4" name="Slide Number Placeholder 3"/>
          <p:cNvSpPr>
            <a:spLocks noGrp="1"/>
          </p:cNvSpPr>
          <p:nvPr>
            <p:ph type="sldNum" sz="quarter" idx="5"/>
          </p:nvPr>
        </p:nvSpPr>
        <p:spPr/>
        <p:txBody>
          <a:bodyPr/>
          <a:lstStyle/>
          <a:p>
            <a:fld id="{321E0A71-1F2D-43F6-B065-558AA23F2094}" type="slidenum">
              <a:rPr lang="en-US" smtClean="0"/>
              <a:t>3</a:t>
            </a:fld>
            <a:endParaRPr lang="en-US"/>
          </a:p>
        </p:txBody>
      </p:sp>
    </p:spTree>
    <p:extLst>
      <p:ext uri="{BB962C8B-B14F-4D97-AF65-F5344CB8AC3E}">
        <p14:creationId xmlns:p14="http://schemas.microsoft.com/office/powerpoint/2010/main" val="238291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t>
            </a:r>
            <a:r>
              <a:rPr lang="en-US" dirty="0"/>
              <a:t> Alex Wise, Also a co founder here at Solaris. I am a United States Marine with experience in Communications and encryption. My role is as a Physical Penetration tester is suited to me due to me as I am extremely detail oriented and </a:t>
            </a:r>
            <a:r>
              <a:rPr lang="en-US" dirty="0" err="1"/>
              <a:t>thurogh</a:t>
            </a:r>
            <a:r>
              <a:rPr lang="en-US" dirty="0"/>
              <a:t>.</a:t>
            </a:r>
          </a:p>
        </p:txBody>
      </p:sp>
      <p:sp>
        <p:nvSpPr>
          <p:cNvPr id="4" name="Slide Number Placeholder 3"/>
          <p:cNvSpPr>
            <a:spLocks noGrp="1"/>
          </p:cNvSpPr>
          <p:nvPr>
            <p:ph type="sldNum" sz="quarter" idx="5"/>
          </p:nvPr>
        </p:nvSpPr>
        <p:spPr/>
        <p:txBody>
          <a:bodyPr/>
          <a:lstStyle/>
          <a:p>
            <a:fld id="{321E0A71-1F2D-43F6-B065-558AA23F2094}" type="slidenum">
              <a:rPr lang="en-US" smtClean="0"/>
              <a:t>7</a:t>
            </a:fld>
            <a:endParaRPr lang="en-US"/>
          </a:p>
        </p:txBody>
      </p:sp>
    </p:spTree>
    <p:extLst>
      <p:ext uri="{BB962C8B-B14F-4D97-AF65-F5344CB8AC3E}">
        <p14:creationId xmlns:p14="http://schemas.microsoft.com/office/powerpoint/2010/main" val="155969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speaking with the </a:t>
            </a:r>
            <a:r>
              <a:rPr lang="en-US" dirty="0" err="1"/>
              <a:t>Flyhomes</a:t>
            </a:r>
            <a:r>
              <a:rPr lang="en-US" dirty="0"/>
              <a:t> executives we derived two situations we believe we could help with. These ae our missions……READ MISSIONS 1 AND 2……..</a:t>
            </a:r>
          </a:p>
        </p:txBody>
      </p:sp>
      <p:sp>
        <p:nvSpPr>
          <p:cNvPr id="4" name="Slide Number Placeholder 3"/>
          <p:cNvSpPr>
            <a:spLocks noGrp="1"/>
          </p:cNvSpPr>
          <p:nvPr>
            <p:ph type="sldNum" sz="quarter" idx="5"/>
          </p:nvPr>
        </p:nvSpPr>
        <p:spPr/>
        <p:txBody>
          <a:bodyPr/>
          <a:lstStyle/>
          <a:p>
            <a:fld id="{321E0A71-1F2D-43F6-B065-558AA23F2094}" type="slidenum">
              <a:rPr lang="en-US" smtClean="0"/>
              <a:t>8</a:t>
            </a:fld>
            <a:endParaRPr lang="en-US"/>
          </a:p>
        </p:txBody>
      </p:sp>
    </p:spTree>
    <p:extLst>
      <p:ext uri="{BB962C8B-B14F-4D97-AF65-F5344CB8AC3E}">
        <p14:creationId xmlns:p14="http://schemas.microsoft.com/office/powerpoint/2010/main" val="327484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accomplish the mission by … and with that I will Turn the mic</a:t>
            </a:r>
          </a:p>
        </p:txBody>
      </p:sp>
      <p:sp>
        <p:nvSpPr>
          <p:cNvPr id="4" name="Slide Number Placeholder 3"/>
          <p:cNvSpPr>
            <a:spLocks noGrp="1"/>
          </p:cNvSpPr>
          <p:nvPr>
            <p:ph type="sldNum" sz="quarter" idx="5"/>
          </p:nvPr>
        </p:nvSpPr>
        <p:spPr/>
        <p:txBody>
          <a:bodyPr/>
          <a:lstStyle/>
          <a:p>
            <a:fld id="{321E0A71-1F2D-43F6-B065-558AA23F2094}" type="slidenum">
              <a:rPr lang="en-US" smtClean="0"/>
              <a:t>9</a:t>
            </a:fld>
            <a:endParaRPr lang="en-US"/>
          </a:p>
        </p:txBody>
      </p:sp>
    </p:spTree>
    <p:extLst>
      <p:ext uri="{BB962C8B-B14F-4D97-AF65-F5344CB8AC3E}">
        <p14:creationId xmlns:p14="http://schemas.microsoft.com/office/powerpoint/2010/main" val="1417905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Special project we as a team decided to </a:t>
            </a:r>
            <a:r>
              <a:rPr lang="en-US" dirty="0">
                <a:solidFill>
                  <a:schemeClr val="tx1">
                    <a:lumMod val="65000"/>
                  </a:schemeClr>
                </a:solidFill>
              </a:rPr>
              <a:t>develop a Windows 2016 Server with AWS cloud services integration. Here are some of the benefits of AWS</a:t>
            </a:r>
            <a:endParaRPr lang="en-US" dirty="0"/>
          </a:p>
        </p:txBody>
      </p:sp>
      <p:sp>
        <p:nvSpPr>
          <p:cNvPr id="4" name="Slide Number Placeholder 3"/>
          <p:cNvSpPr>
            <a:spLocks noGrp="1"/>
          </p:cNvSpPr>
          <p:nvPr>
            <p:ph type="sldNum" sz="quarter" idx="5"/>
          </p:nvPr>
        </p:nvSpPr>
        <p:spPr/>
        <p:txBody>
          <a:bodyPr/>
          <a:lstStyle/>
          <a:p>
            <a:fld id="{321E0A71-1F2D-43F6-B065-558AA23F2094}" type="slidenum">
              <a:rPr lang="en-US" smtClean="0"/>
              <a:t>17</a:t>
            </a:fld>
            <a:endParaRPr lang="en-US"/>
          </a:p>
        </p:txBody>
      </p:sp>
    </p:spTree>
    <p:extLst>
      <p:ext uri="{BB962C8B-B14F-4D97-AF65-F5344CB8AC3E}">
        <p14:creationId xmlns:p14="http://schemas.microsoft.com/office/powerpoint/2010/main" val="3988871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Special project we as a team decided to </a:t>
            </a:r>
            <a:r>
              <a:rPr lang="en-US" dirty="0">
                <a:solidFill>
                  <a:schemeClr val="tx1">
                    <a:lumMod val="65000"/>
                  </a:schemeClr>
                </a:solidFill>
              </a:rPr>
              <a:t>develop a Windows 2016 Server with AWS cloud services integration. Here are some of the benefits of AWS</a:t>
            </a:r>
            <a:endParaRPr lang="en-US" dirty="0"/>
          </a:p>
        </p:txBody>
      </p:sp>
      <p:sp>
        <p:nvSpPr>
          <p:cNvPr id="4" name="Slide Number Placeholder 3"/>
          <p:cNvSpPr>
            <a:spLocks noGrp="1"/>
          </p:cNvSpPr>
          <p:nvPr>
            <p:ph type="sldNum" sz="quarter" idx="5"/>
          </p:nvPr>
        </p:nvSpPr>
        <p:spPr/>
        <p:txBody>
          <a:bodyPr/>
          <a:lstStyle/>
          <a:p>
            <a:fld id="{321E0A71-1F2D-43F6-B065-558AA23F2094}" type="slidenum">
              <a:rPr lang="en-US" smtClean="0"/>
              <a:t>18</a:t>
            </a:fld>
            <a:endParaRPr lang="en-US"/>
          </a:p>
        </p:txBody>
      </p:sp>
    </p:spTree>
    <p:extLst>
      <p:ext uri="{BB962C8B-B14F-4D97-AF65-F5344CB8AC3E}">
        <p14:creationId xmlns:p14="http://schemas.microsoft.com/office/powerpoint/2010/main" val="174377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here shows the developed Windows 16 server. I will send your AWS management console </a:t>
            </a:r>
            <a:r>
              <a:rPr lang="en-US" dirty="0" err="1"/>
              <a:t>credintials</a:t>
            </a:r>
            <a:r>
              <a:rPr lang="en-US" dirty="0"/>
              <a:t> with our Solaris onboarding package.</a:t>
            </a:r>
          </a:p>
        </p:txBody>
      </p:sp>
      <p:sp>
        <p:nvSpPr>
          <p:cNvPr id="4" name="Slide Number Placeholder 3"/>
          <p:cNvSpPr>
            <a:spLocks noGrp="1"/>
          </p:cNvSpPr>
          <p:nvPr>
            <p:ph type="sldNum" sz="quarter" idx="5"/>
          </p:nvPr>
        </p:nvSpPr>
        <p:spPr/>
        <p:txBody>
          <a:bodyPr/>
          <a:lstStyle/>
          <a:p>
            <a:fld id="{321E0A71-1F2D-43F6-B065-558AA23F2094}" type="slidenum">
              <a:rPr lang="en-US" smtClean="0"/>
              <a:t>19</a:t>
            </a:fld>
            <a:endParaRPr lang="en-US"/>
          </a:p>
        </p:txBody>
      </p:sp>
    </p:spTree>
    <p:extLst>
      <p:ext uri="{BB962C8B-B14F-4D97-AF65-F5344CB8AC3E}">
        <p14:creationId xmlns:p14="http://schemas.microsoft.com/office/powerpoint/2010/main" val="3818946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login you will see a option for EC2. Click that option and this menu will appear. Click the download RDF button and AWS will automatically download a remote </a:t>
            </a:r>
            <a:r>
              <a:rPr lang="en-US" dirty="0" err="1"/>
              <a:t>sofeware</a:t>
            </a:r>
            <a:r>
              <a:rPr lang="en-US" dirty="0"/>
              <a:t> at which you will be asked your PC credentials to  begin.</a:t>
            </a:r>
          </a:p>
        </p:txBody>
      </p:sp>
      <p:sp>
        <p:nvSpPr>
          <p:cNvPr id="4" name="Slide Number Placeholder 3"/>
          <p:cNvSpPr>
            <a:spLocks noGrp="1"/>
          </p:cNvSpPr>
          <p:nvPr>
            <p:ph type="sldNum" sz="quarter" idx="5"/>
          </p:nvPr>
        </p:nvSpPr>
        <p:spPr/>
        <p:txBody>
          <a:bodyPr/>
          <a:lstStyle/>
          <a:p>
            <a:fld id="{321E0A71-1F2D-43F6-B065-558AA23F2094}" type="slidenum">
              <a:rPr lang="en-US" smtClean="0"/>
              <a:t>20</a:t>
            </a:fld>
            <a:endParaRPr lang="en-US"/>
          </a:p>
        </p:txBody>
      </p:sp>
    </p:spTree>
    <p:extLst>
      <p:ext uri="{BB962C8B-B14F-4D97-AF65-F5344CB8AC3E}">
        <p14:creationId xmlns:p14="http://schemas.microsoft.com/office/powerpoint/2010/main" val="82653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789627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3A784-69DA-4049-930D-F73CF266B8FC}" type="datetimeFigureOut">
              <a:rPr lang="en-US" smtClean="0"/>
              <a:t>06-Dec-22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02428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570989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2741918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273694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2507334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084906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2303615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10534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3262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A784-69DA-4049-930D-F73CF266B8FC}" type="datetimeFigureOut">
              <a:rPr lang="en-US" smtClean="0"/>
              <a:t>06-Dec-22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92987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3A784-69DA-4049-930D-F73CF266B8FC}" type="datetimeFigureOut">
              <a:rPr lang="en-US" smtClean="0"/>
              <a:t>06-Dec-22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355171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3A784-69DA-4049-930D-F73CF266B8FC}" type="datetimeFigureOut">
              <a:rPr lang="en-US" smtClean="0"/>
              <a:t>06-Dec-22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264086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3A784-69DA-4049-930D-F73CF266B8FC}" type="datetimeFigureOut">
              <a:rPr lang="en-US" smtClean="0"/>
              <a:t>06-Dec-22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87237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3A784-69DA-4049-930D-F73CF266B8FC}" type="datetimeFigureOut">
              <a:rPr lang="en-US" smtClean="0"/>
              <a:t>06-Dec-22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181311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3A784-69DA-4049-930D-F73CF266B8FC}" type="datetimeFigureOut">
              <a:rPr lang="en-US" smtClean="0"/>
              <a:t>06-Dec-22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133765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883A784-69DA-4049-930D-F73CF266B8FC}" type="datetimeFigureOut">
              <a:rPr lang="en-US" smtClean="0"/>
              <a:t>06-Dec-22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07A7C0F-FCD1-4CB0-80AF-C20DAD8AA1FB}" type="slidenum">
              <a:rPr lang="en-US" smtClean="0"/>
              <a:t>‹#›</a:t>
            </a:fld>
            <a:endParaRPr lang="en-US"/>
          </a:p>
        </p:txBody>
      </p:sp>
    </p:spTree>
    <p:extLst>
      <p:ext uri="{BB962C8B-B14F-4D97-AF65-F5344CB8AC3E}">
        <p14:creationId xmlns:p14="http://schemas.microsoft.com/office/powerpoint/2010/main" val="180214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883A784-69DA-4049-930D-F73CF266B8FC}" type="datetimeFigureOut">
              <a:rPr lang="en-US" smtClean="0"/>
              <a:t>06-Dec-22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07A7C0F-FCD1-4CB0-80AF-C20DAD8AA1FB}" type="slidenum">
              <a:rPr lang="en-US" smtClean="0"/>
              <a:t>‹#›</a:t>
            </a:fld>
            <a:endParaRPr lang="en-US"/>
          </a:p>
        </p:txBody>
      </p:sp>
    </p:spTree>
    <p:extLst>
      <p:ext uri="{BB962C8B-B14F-4D97-AF65-F5344CB8AC3E}">
        <p14:creationId xmlns:p14="http://schemas.microsoft.com/office/powerpoint/2010/main" val="538963840"/>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NUL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445D-BBE2-1399-F8B0-0BB2A489DBBB}"/>
              </a:ext>
            </a:extLst>
          </p:cNvPr>
          <p:cNvSpPr>
            <a:spLocks noGrp="1"/>
          </p:cNvSpPr>
          <p:nvPr>
            <p:ph type="ctrTitle"/>
          </p:nvPr>
        </p:nvSpPr>
        <p:spPr>
          <a:xfrm>
            <a:off x="1289178" y="969627"/>
            <a:ext cx="8825658" cy="3329581"/>
          </a:xfrm>
        </p:spPr>
        <p:txBody>
          <a:bodyPr/>
          <a:lstStyle/>
          <a:p>
            <a:endParaRPr lang="en-US" dirty="0"/>
          </a:p>
        </p:txBody>
      </p:sp>
      <p:sp>
        <p:nvSpPr>
          <p:cNvPr id="3" name="Subtitle 2">
            <a:extLst>
              <a:ext uri="{FF2B5EF4-FFF2-40B4-BE49-F238E27FC236}">
                <a16:creationId xmlns:a16="http://schemas.microsoft.com/office/drawing/2014/main" id="{42D08652-CB11-3963-742E-D1DBCC2C0ADC}"/>
              </a:ext>
            </a:extLst>
          </p:cNvPr>
          <p:cNvSpPr>
            <a:spLocks noGrp="1"/>
          </p:cNvSpPr>
          <p:nvPr>
            <p:ph type="subTitle" idx="1"/>
          </p:nvPr>
        </p:nvSpPr>
        <p:spPr/>
        <p:txBody>
          <a:bodyPr/>
          <a:lstStyle/>
          <a:p>
            <a:endParaRPr lang="en-US" dirty="0"/>
          </a:p>
        </p:txBody>
      </p:sp>
      <p:pic>
        <p:nvPicPr>
          <p:cNvPr id="5" name="Picture 2">
            <a:extLst>
              <a:ext uri="{FF2B5EF4-FFF2-40B4-BE49-F238E27FC236}">
                <a16:creationId xmlns:a16="http://schemas.microsoft.com/office/drawing/2014/main" id="{5235F5D0-E981-434D-90D5-D93930E82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49" y="214064"/>
            <a:ext cx="12349250" cy="68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54646"/>
      </p:ext>
    </p:extLst>
  </p:cSld>
  <p:clrMapOvr>
    <a:masterClrMapping/>
  </p:clrMapOvr>
  <mc:AlternateContent xmlns:mc="http://schemas.openxmlformats.org/markup-compatibility/2006" xmlns:p14="http://schemas.microsoft.com/office/powerpoint/2010/main">
    <mc:Choice Requires="p14">
      <p:transition spd="slow" p14:dur="7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EDE31-DBB0-BD51-06CA-870CBF90F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469"/>
            <a:ext cx="12192000" cy="6645062"/>
          </a:xfrm>
          <a:prstGeom prst="rect">
            <a:avLst/>
          </a:prstGeom>
        </p:spPr>
      </p:pic>
    </p:spTree>
    <p:extLst>
      <p:ext uri="{BB962C8B-B14F-4D97-AF65-F5344CB8AC3E}">
        <p14:creationId xmlns:p14="http://schemas.microsoft.com/office/powerpoint/2010/main" val="224193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EBDE-2FE9-7086-2ACB-83A869803C89}"/>
              </a:ext>
            </a:extLst>
          </p:cNvPr>
          <p:cNvSpPr>
            <a:spLocks noGrp="1"/>
          </p:cNvSpPr>
          <p:nvPr>
            <p:ph type="title"/>
          </p:nvPr>
        </p:nvSpPr>
        <p:spPr/>
        <p:txBody>
          <a:bodyPr>
            <a:noAutofit/>
          </a:bodyPr>
          <a:lstStyle/>
          <a:p>
            <a:r>
              <a:rPr lang="en-US" sz="6600" dirty="0">
                <a:solidFill>
                  <a:srgbClr val="FF0000"/>
                </a:solidFill>
                <a:latin typeface="Impact" panose="020B0806030902050204" pitchFamily="34" charset="0"/>
              </a:rPr>
              <a:t>GETTING YOUR EMPLOYEES SET UP FASTER</a:t>
            </a:r>
          </a:p>
        </p:txBody>
      </p:sp>
      <p:sp>
        <p:nvSpPr>
          <p:cNvPr id="3" name="Content Placeholder 2">
            <a:extLst>
              <a:ext uri="{FF2B5EF4-FFF2-40B4-BE49-F238E27FC236}">
                <a16:creationId xmlns:a16="http://schemas.microsoft.com/office/drawing/2014/main" id="{09D09F80-58A9-462B-4FB2-3491DBD7F9BE}"/>
              </a:ext>
            </a:extLst>
          </p:cNvPr>
          <p:cNvSpPr>
            <a:spLocks noGrp="1"/>
          </p:cNvSpPr>
          <p:nvPr>
            <p:ph idx="1"/>
          </p:nvPr>
        </p:nvSpPr>
        <p:spPr/>
        <p:txBody>
          <a:bodyPr>
            <a:normAutofit fontScale="92500" lnSpcReduction="10000"/>
          </a:bodyPr>
          <a:lstStyle/>
          <a:p>
            <a:endParaRPr lang="en-US" dirty="0">
              <a:solidFill>
                <a:schemeClr val="tx1">
                  <a:lumMod val="85000"/>
                </a:schemeClr>
              </a:solidFill>
              <a:latin typeface="Century Gothic" panose="020B0502020202020204" pitchFamily="34" charset="0"/>
            </a:endParaRPr>
          </a:p>
          <a:p>
            <a:r>
              <a:rPr lang="en-US" dirty="0">
                <a:solidFill>
                  <a:schemeClr val="tx1">
                    <a:lumMod val="85000"/>
                  </a:schemeClr>
                </a:solidFill>
                <a:latin typeface="Century Gothic" panose="020B0502020202020204" pitchFamily="34" charset="0"/>
              </a:rPr>
              <a:t>PXE boot </a:t>
            </a:r>
          </a:p>
          <a:p>
            <a:pPr marL="0" indent="0">
              <a:buNone/>
            </a:pPr>
            <a:endParaRPr lang="en-US" dirty="0">
              <a:solidFill>
                <a:schemeClr val="tx1">
                  <a:lumMod val="85000"/>
                </a:schemeClr>
              </a:solidFill>
              <a:latin typeface="Century Gothic" panose="020B0502020202020204" pitchFamily="34" charset="0"/>
            </a:endParaRPr>
          </a:p>
          <a:p>
            <a:r>
              <a:rPr lang="en-US" dirty="0">
                <a:solidFill>
                  <a:schemeClr val="tx1">
                    <a:lumMod val="85000"/>
                  </a:schemeClr>
                </a:solidFill>
                <a:latin typeface="Century Gothic" panose="020B0502020202020204" pitchFamily="34" charset="0"/>
              </a:rPr>
              <a:t>Fog Project</a:t>
            </a:r>
          </a:p>
          <a:p>
            <a:pPr marL="0" indent="0">
              <a:buNone/>
            </a:pPr>
            <a:endParaRPr lang="en-US" dirty="0">
              <a:solidFill>
                <a:schemeClr val="tx1">
                  <a:lumMod val="85000"/>
                </a:schemeClr>
              </a:solidFill>
              <a:latin typeface="Century Gothic" panose="020B0502020202020204" pitchFamily="34" charset="0"/>
            </a:endParaRPr>
          </a:p>
          <a:p>
            <a:pPr lvl="1"/>
            <a:r>
              <a:rPr lang="en-US" dirty="0">
                <a:solidFill>
                  <a:schemeClr val="tx1">
                    <a:lumMod val="85000"/>
                  </a:schemeClr>
                </a:solidFill>
                <a:latin typeface="Century Gothic" panose="020B0502020202020204" pitchFamily="34" charset="0"/>
              </a:rPr>
              <a:t>Computer imaging solution</a:t>
            </a:r>
          </a:p>
          <a:p>
            <a:pPr marL="457200" lvl="1" indent="0">
              <a:buNone/>
            </a:pPr>
            <a:endParaRPr lang="en-US" dirty="0">
              <a:solidFill>
                <a:schemeClr val="tx1">
                  <a:lumMod val="85000"/>
                </a:schemeClr>
              </a:solidFill>
              <a:latin typeface="Century Gothic" panose="020B0502020202020204" pitchFamily="34" charset="0"/>
            </a:endParaRPr>
          </a:p>
          <a:p>
            <a:pPr lvl="1"/>
            <a:r>
              <a:rPr lang="en-US" dirty="0">
                <a:solidFill>
                  <a:schemeClr val="tx1">
                    <a:lumMod val="85000"/>
                  </a:schemeClr>
                </a:solidFill>
                <a:latin typeface="Century Gothic" panose="020B0502020202020204" pitchFamily="34" charset="0"/>
              </a:rPr>
              <a:t>Quickly deploys Windows 10 Operating Systems </a:t>
            </a:r>
          </a:p>
          <a:p>
            <a:pPr lvl="1"/>
            <a:endParaRPr lang="en-US" dirty="0">
              <a:solidFill>
                <a:schemeClr val="tx1">
                  <a:lumMod val="85000"/>
                </a:schemeClr>
              </a:solidFill>
              <a:latin typeface="Century Gothic" panose="020B0502020202020204" pitchFamily="34" charset="0"/>
            </a:endParaRPr>
          </a:p>
        </p:txBody>
      </p:sp>
    </p:spTree>
    <p:extLst>
      <p:ext uri="{BB962C8B-B14F-4D97-AF65-F5344CB8AC3E}">
        <p14:creationId xmlns:p14="http://schemas.microsoft.com/office/powerpoint/2010/main" val="369074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49F3A77A-1AB7-F2F3-68B1-4A546F78F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850"/>
            <a:ext cx="12192000" cy="6036300"/>
          </a:xfrm>
          <a:prstGeom prst="rect">
            <a:avLst/>
          </a:prstGeom>
        </p:spPr>
      </p:pic>
    </p:spTree>
    <p:extLst>
      <p:ext uri="{BB962C8B-B14F-4D97-AF65-F5344CB8AC3E}">
        <p14:creationId xmlns:p14="http://schemas.microsoft.com/office/powerpoint/2010/main" val="365793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09DBF70A-9226-0BA9-CEC7-9A4E332AB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97"/>
            <a:ext cx="12192000" cy="6666405"/>
          </a:xfrm>
          <a:prstGeom prst="rect">
            <a:avLst/>
          </a:prstGeom>
        </p:spPr>
      </p:pic>
    </p:spTree>
    <p:extLst>
      <p:ext uri="{BB962C8B-B14F-4D97-AF65-F5344CB8AC3E}">
        <p14:creationId xmlns:p14="http://schemas.microsoft.com/office/powerpoint/2010/main" val="73538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60D073C-AE92-8581-259A-6B56BBFE6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597"/>
            <a:ext cx="12192000" cy="6430806"/>
          </a:xfrm>
          <a:prstGeom prst="rect">
            <a:avLst/>
          </a:prstGeom>
        </p:spPr>
      </p:pic>
    </p:spTree>
    <p:extLst>
      <p:ext uri="{BB962C8B-B14F-4D97-AF65-F5344CB8AC3E}">
        <p14:creationId xmlns:p14="http://schemas.microsoft.com/office/powerpoint/2010/main" val="916297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35276F-B496-EE4F-2BC4-D2754820D939}"/>
              </a:ext>
            </a:extLst>
          </p:cNvPr>
          <p:cNvSpPr>
            <a:spLocks noGrp="1"/>
          </p:cNvSpPr>
          <p:nvPr>
            <p:ph type="subTitle" idx="1"/>
          </p:nvPr>
        </p:nvSpPr>
        <p:spPr>
          <a:xfrm>
            <a:off x="1411061" y="118357"/>
            <a:ext cx="9144000" cy="1655762"/>
          </a:xfrm>
        </p:spPr>
        <p:txBody>
          <a:bodyPr>
            <a:normAutofit/>
          </a:bodyPr>
          <a:lstStyle/>
          <a:p>
            <a:r>
              <a:rPr lang="en-US" sz="6600" dirty="0">
                <a:solidFill>
                  <a:srgbClr val="FF0000"/>
                </a:solidFill>
                <a:latin typeface="Impact" panose="020B0806030902050204" pitchFamily="34" charset="0"/>
              </a:rPr>
              <a:t>Back-Up and Restore</a:t>
            </a:r>
          </a:p>
        </p:txBody>
      </p:sp>
      <p:pic>
        <p:nvPicPr>
          <p:cNvPr id="7" name="Picture 6" descr="A picture containing graphical user interface&#10;&#10;Description automatically generated">
            <a:extLst>
              <a:ext uri="{FF2B5EF4-FFF2-40B4-BE49-F238E27FC236}">
                <a16:creationId xmlns:a16="http://schemas.microsoft.com/office/drawing/2014/main" id="{521E0521-C9D2-D4CE-3356-EF8F1F4399C8}"/>
              </a:ext>
            </a:extLst>
          </p:cNvPr>
          <p:cNvPicPr>
            <a:picLocks noChangeAspect="1"/>
          </p:cNvPicPr>
          <p:nvPr/>
        </p:nvPicPr>
        <p:blipFill rotWithShape="1">
          <a:blip r:embed="rId2">
            <a:extLst>
              <a:ext uri="{28A0092B-C50C-407E-A947-70E740481C1C}">
                <a14:useLocalDpi xmlns:a14="http://schemas.microsoft.com/office/drawing/2010/main" val="0"/>
              </a:ext>
            </a:extLst>
          </a:blip>
          <a:srcRect t="2088" r="53548" b="4110"/>
          <a:stretch/>
        </p:blipFill>
        <p:spPr>
          <a:xfrm>
            <a:off x="69550" y="2165576"/>
            <a:ext cx="2578021" cy="3275170"/>
          </a:xfrm>
          <a:prstGeom prst="rect">
            <a:avLst/>
          </a:prstGeom>
        </p:spPr>
      </p:pic>
      <p:sp>
        <p:nvSpPr>
          <p:cNvPr id="9" name="TextBox 8">
            <a:extLst>
              <a:ext uri="{FF2B5EF4-FFF2-40B4-BE49-F238E27FC236}">
                <a16:creationId xmlns:a16="http://schemas.microsoft.com/office/drawing/2014/main" id="{A463AE6E-21F9-937F-2207-03B026D46EFD}"/>
              </a:ext>
            </a:extLst>
          </p:cNvPr>
          <p:cNvSpPr txBox="1"/>
          <p:nvPr/>
        </p:nvSpPr>
        <p:spPr>
          <a:xfrm>
            <a:off x="293298" y="1066233"/>
            <a:ext cx="1116969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65000"/>
                  </a:schemeClr>
                </a:solidFill>
              </a:rPr>
              <a:t>Employee Profiles 	</a:t>
            </a:r>
            <a:r>
              <a:rPr lang="en-US" sz="2000" u="sng" dirty="0">
                <a:solidFill>
                  <a:schemeClr val="tx1">
                    <a:lumMod val="65000"/>
                  </a:schemeClr>
                </a:solidFill>
              </a:rPr>
              <a:t>Backed Up Nightly</a:t>
            </a:r>
          </a:p>
          <a:p>
            <a:pPr marL="285750" indent="-285750">
              <a:buFont typeface="Arial" panose="020B0604020202020204" pitchFamily="34" charset="0"/>
              <a:buChar char="•"/>
            </a:pPr>
            <a:r>
              <a:rPr lang="en-US" sz="2000" dirty="0">
                <a:solidFill>
                  <a:schemeClr val="tx1">
                    <a:lumMod val="65000"/>
                  </a:schemeClr>
                </a:solidFill>
              </a:rPr>
              <a:t>Operating System 	</a:t>
            </a:r>
            <a:r>
              <a:rPr lang="en-US" sz="2000" u="sng" dirty="0">
                <a:solidFill>
                  <a:schemeClr val="tx1">
                    <a:lumMod val="65000"/>
                  </a:schemeClr>
                </a:solidFill>
              </a:rPr>
              <a:t>Backed Up Weekly</a:t>
            </a:r>
          </a:p>
        </p:txBody>
      </p:sp>
      <p:pic>
        <p:nvPicPr>
          <p:cNvPr id="2050" name="Picture 2">
            <a:extLst>
              <a:ext uri="{FF2B5EF4-FFF2-40B4-BE49-F238E27FC236}">
                <a16:creationId xmlns:a16="http://schemas.microsoft.com/office/drawing/2014/main" id="{0A86E201-8DD0-CCF3-EB49-0AE7FF4B2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54" t="1830" r="14223" b="6388"/>
          <a:stretch/>
        </p:blipFill>
        <p:spPr bwMode="auto">
          <a:xfrm>
            <a:off x="4983217" y="2144366"/>
            <a:ext cx="4215839" cy="32963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Graphical user interface, application&#10;&#10;Description automatically generated">
            <a:extLst>
              <a:ext uri="{FF2B5EF4-FFF2-40B4-BE49-F238E27FC236}">
                <a16:creationId xmlns:a16="http://schemas.microsoft.com/office/drawing/2014/main" id="{BF6E931C-DFEE-EB48-1D1F-27EC6378058A}"/>
              </a:ext>
            </a:extLst>
          </p:cNvPr>
          <p:cNvPicPr>
            <a:picLocks noChangeAspect="1"/>
          </p:cNvPicPr>
          <p:nvPr/>
        </p:nvPicPr>
        <p:blipFill rotWithShape="1">
          <a:blip r:embed="rId4">
            <a:extLst>
              <a:ext uri="{28A0092B-C50C-407E-A947-70E740481C1C}">
                <a14:useLocalDpi xmlns:a14="http://schemas.microsoft.com/office/drawing/2010/main" val="0"/>
              </a:ext>
            </a:extLst>
          </a:blip>
          <a:srcRect r="55305"/>
          <a:stretch/>
        </p:blipFill>
        <p:spPr>
          <a:xfrm>
            <a:off x="9627957" y="2065951"/>
            <a:ext cx="2240957" cy="3365767"/>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3A0CFCC2-0B0E-7327-9E61-9AF8F071FF7B}"/>
              </a:ext>
            </a:extLst>
          </p:cNvPr>
          <p:cNvPicPr>
            <a:picLocks noChangeAspect="1"/>
          </p:cNvPicPr>
          <p:nvPr/>
        </p:nvPicPr>
        <p:blipFill rotWithShape="1">
          <a:blip r:embed="rId5">
            <a:extLst>
              <a:ext uri="{28A0092B-C50C-407E-A947-70E740481C1C}">
                <a14:useLocalDpi xmlns:a14="http://schemas.microsoft.com/office/drawing/2010/main" val="0"/>
              </a:ext>
            </a:extLst>
          </a:blip>
          <a:srcRect r="73684"/>
          <a:stretch/>
        </p:blipFill>
        <p:spPr>
          <a:xfrm>
            <a:off x="3073138" y="2179145"/>
            <a:ext cx="1383568" cy="3252573"/>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A8B4601-E9B5-D7E7-640A-968C219B9170}"/>
                  </a:ext>
                </a:extLst>
              </p14:cNvPr>
              <p14:cNvContentPartPr/>
              <p14:nvPr/>
            </p14:nvContentPartPr>
            <p14:xfrm>
              <a:off x="6890797" y="2838675"/>
              <a:ext cx="1117080" cy="47160"/>
            </p14:xfrm>
          </p:contentPart>
        </mc:Choice>
        <mc:Fallback xmlns="">
          <p:pic>
            <p:nvPicPr>
              <p:cNvPr id="6" name="Ink 5">
                <a:extLst>
                  <a:ext uri="{FF2B5EF4-FFF2-40B4-BE49-F238E27FC236}">
                    <a16:creationId xmlns:a16="http://schemas.microsoft.com/office/drawing/2014/main" id="{EA8B4601-E9B5-D7E7-640A-968C219B9170}"/>
                  </a:ext>
                </a:extLst>
              </p:cNvPr>
              <p:cNvPicPr/>
              <p:nvPr/>
            </p:nvPicPr>
            <p:blipFill>
              <a:blip r:embed="rId7"/>
              <a:stretch>
                <a:fillRect/>
              </a:stretch>
            </p:blipFill>
            <p:spPr>
              <a:xfrm>
                <a:off x="6819157" y="2694675"/>
                <a:ext cx="1260720" cy="334800"/>
              </a:xfrm>
              <a:prstGeom prst="rect">
                <a:avLst/>
              </a:prstGeom>
            </p:spPr>
          </p:pic>
        </mc:Fallback>
      </mc:AlternateContent>
      <p:sp>
        <p:nvSpPr>
          <p:cNvPr id="14" name="Arrow: Right 13">
            <a:extLst>
              <a:ext uri="{FF2B5EF4-FFF2-40B4-BE49-F238E27FC236}">
                <a16:creationId xmlns:a16="http://schemas.microsoft.com/office/drawing/2014/main" id="{1683BC99-5440-1886-9F66-EE96DE8A588E}"/>
              </a:ext>
            </a:extLst>
          </p:cNvPr>
          <p:cNvSpPr/>
          <p:nvPr/>
        </p:nvSpPr>
        <p:spPr>
          <a:xfrm>
            <a:off x="697702" y="5724411"/>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D3B91FF-2847-57BD-0987-1C04A9D902EB}"/>
              </a:ext>
            </a:extLst>
          </p:cNvPr>
          <p:cNvSpPr/>
          <p:nvPr/>
        </p:nvSpPr>
        <p:spPr>
          <a:xfrm>
            <a:off x="2484080" y="5723550"/>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3247CB2-160F-C96B-E266-8E4BF22D7965}"/>
              </a:ext>
            </a:extLst>
          </p:cNvPr>
          <p:cNvSpPr/>
          <p:nvPr/>
        </p:nvSpPr>
        <p:spPr>
          <a:xfrm>
            <a:off x="4315846" y="5724411"/>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74C28DDB-3308-3D24-045E-254B3CDCA20F}"/>
              </a:ext>
            </a:extLst>
          </p:cNvPr>
          <p:cNvSpPr/>
          <p:nvPr/>
        </p:nvSpPr>
        <p:spPr>
          <a:xfrm>
            <a:off x="6102224" y="5723550"/>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D5F8F6CF-B586-EB42-FA0D-1D4615A82B33}"/>
              </a:ext>
            </a:extLst>
          </p:cNvPr>
          <p:cNvSpPr/>
          <p:nvPr/>
        </p:nvSpPr>
        <p:spPr>
          <a:xfrm>
            <a:off x="8108807" y="5724411"/>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3FF9A07-A25E-1EDB-CAA1-E5E2E93331E0}"/>
              </a:ext>
            </a:extLst>
          </p:cNvPr>
          <p:cNvSpPr/>
          <p:nvPr/>
        </p:nvSpPr>
        <p:spPr>
          <a:xfrm>
            <a:off x="9895185" y="5723550"/>
            <a:ext cx="1319752" cy="413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341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35276F-B496-EE4F-2BC4-D2754820D939}"/>
              </a:ext>
            </a:extLst>
          </p:cNvPr>
          <p:cNvSpPr>
            <a:spLocks noGrp="1"/>
          </p:cNvSpPr>
          <p:nvPr>
            <p:ph type="subTitle" idx="1"/>
          </p:nvPr>
        </p:nvSpPr>
        <p:spPr>
          <a:xfrm>
            <a:off x="684902" y="228925"/>
            <a:ext cx="11032615" cy="1655762"/>
          </a:xfrm>
        </p:spPr>
        <p:txBody>
          <a:bodyPr>
            <a:normAutofit/>
          </a:bodyPr>
          <a:lstStyle/>
          <a:p>
            <a:r>
              <a:rPr lang="en-US" sz="6600" dirty="0">
                <a:solidFill>
                  <a:srgbClr val="FF0000"/>
                </a:solidFill>
                <a:latin typeface="Impact" panose="020B0806030902050204" pitchFamily="34" charset="0"/>
              </a:rPr>
              <a:t>Employee Onboarding Automation</a:t>
            </a:r>
          </a:p>
        </p:txBody>
      </p:sp>
      <p:sp>
        <p:nvSpPr>
          <p:cNvPr id="4" name="TextBox 3">
            <a:extLst>
              <a:ext uri="{FF2B5EF4-FFF2-40B4-BE49-F238E27FC236}">
                <a16:creationId xmlns:a16="http://schemas.microsoft.com/office/drawing/2014/main" id="{BAFA6159-F6ED-9F7B-E621-1A741E739955}"/>
              </a:ext>
            </a:extLst>
          </p:cNvPr>
          <p:cNvSpPr txBox="1"/>
          <p:nvPr/>
        </p:nvSpPr>
        <p:spPr>
          <a:xfrm>
            <a:off x="310861" y="1609837"/>
            <a:ext cx="10764982"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Blueprints</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Flyhomes Standard Operating Procedures</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Model Homes</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Orientation</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Shipping</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a:p>
            <a:pPr marL="342900" indent="-342900">
              <a:buFont typeface="Arial" panose="020B0604020202020204" pitchFamily="34" charset="0"/>
              <a:buChar char="•"/>
            </a:pPr>
            <a:r>
              <a:rPr lang="en-US" sz="2000" dirty="0">
                <a:solidFill>
                  <a:schemeClr val="tx1">
                    <a:lumMod val="65000"/>
                  </a:schemeClr>
                </a:solidFill>
                <a:latin typeface="Centaur" panose="02030504050205020304" pitchFamily="18" charset="0"/>
              </a:rPr>
              <a:t>TPS Reports</a:t>
            </a:r>
          </a:p>
          <a:p>
            <a:pPr marL="342900" indent="-342900">
              <a:buFont typeface="Arial" panose="020B0604020202020204" pitchFamily="34" charset="0"/>
              <a:buChar char="•"/>
            </a:pPr>
            <a:endParaRPr lang="en-US" sz="2000" dirty="0">
              <a:solidFill>
                <a:schemeClr val="tx1">
                  <a:lumMod val="65000"/>
                </a:schemeClr>
              </a:solidFill>
              <a:latin typeface="Centaur" panose="02030504050205020304" pitchFamily="18" charset="0"/>
            </a:endParaRPr>
          </a:p>
        </p:txBody>
      </p:sp>
      <p:pic>
        <p:nvPicPr>
          <p:cNvPr id="6" name="Picture 5" descr="Diagram, engineering drawing&#10;&#10;Description automatically generated">
            <a:extLst>
              <a:ext uri="{FF2B5EF4-FFF2-40B4-BE49-F238E27FC236}">
                <a16:creationId xmlns:a16="http://schemas.microsoft.com/office/drawing/2014/main" id="{A78707EE-63EF-FDEB-F790-AD3993B1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22" y="1609837"/>
            <a:ext cx="7063956" cy="4701769"/>
          </a:xfrm>
          <a:prstGeom prst="ellipse">
            <a:avLst/>
          </a:prstGeom>
          <a:ln>
            <a:noFill/>
          </a:ln>
          <a:effectLst>
            <a:softEdge rad="112500"/>
          </a:effectLst>
        </p:spPr>
      </p:pic>
    </p:spTree>
    <p:extLst>
      <p:ext uri="{BB962C8B-B14F-4D97-AF65-F5344CB8AC3E}">
        <p14:creationId xmlns:p14="http://schemas.microsoft.com/office/powerpoint/2010/main" val="205714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D09D-270F-B1B0-D3C4-B48D175BEBAB}"/>
              </a:ext>
            </a:extLst>
          </p:cNvPr>
          <p:cNvSpPr>
            <a:spLocks noGrp="1"/>
          </p:cNvSpPr>
          <p:nvPr>
            <p:ph type="ctrTitle"/>
          </p:nvPr>
        </p:nvSpPr>
        <p:spPr>
          <a:xfrm>
            <a:off x="1757889" y="240486"/>
            <a:ext cx="8676222" cy="1831595"/>
          </a:xfrm>
        </p:spPr>
        <p:txBody>
          <a:bodyPr>
            <a:normAutofit fontScale="90000"/>
          </a:bodyPr>
          <a:lstStyle/>
          <a:p>
            <a:r>
              <a:rPr lang="en-US" dirty="0">
                <a:solidFill>
                  <a:srgbClr val="FF0000"/>
                </a:solidFill>
                <a:latin typeface="Impact" panose="020B0806030902050204" pitchFamily="34" charset="0"/>
              </a:rPr>
              <a:t>Alex Wise Presentation and documentation</a:t>
            </a:r>
            <a:br>
              <a:rPr lang="en-US" dirty="0"/>
            </a:br>
            <a:endParaRPr lang="en-US" dirty="0"/>
          </a:p>
        </p:txBody>
      </p:sp>
      <p:sp>
        <p:nvSpPr>
          <p:cNvPr id="3" name="Subtitle 2">
            <a:extLst>
              <a:ext uri="{FF2B5EF4-FFF2-40B4-BE49-F238E27FC236}">
                <a16:creationId xmlns:a16="http://schemas.microsoft.com/office/drawing/2014/main" id="{54779229-AB07-94F6-26D5-A57F24A31B04}"/>
              </a:ext>
            </a:extLst>
          </p:cNvPr>
          <p:cNvSpPr>
            <a:spLocks noGrp="1"/>
          </p:cNvSpPr>
          <p:nvPr>
            <p:ph type="subTitle" idx="1"/>
          </p:nvPr>
        </p:nvSpPr>
        <p:spPr>
          <a:xfrm>
            <a:off x="109057" y="1589015"/>
            <a:ext cx="8676222" cy="1905000"/>
          </a:xfrm>
        </p:spPr>
        <p:txBody>
          <a:bodyPr>
            <a:noAutofit/>
          </a:bodyPr>
          <a:lstStyle/>
          <a:p>
            <a:pPr marL="342900" indent="-342900" algn="l">
              <a:buFont typeface="Arial" panose="020B0604020202020204" pitchFamily="34" charset="0"/>
              <a:buChar char="•"/>
            </a:pPr>
            <a:r>
              <a:rPr lang="en-US" sz="1600" dirty="0">
                <a:solidFill>
                  <a:schemeClr val="tx1">
                    <a:lumMod val="65000"/>
                  </a:schemeClr>
                </a:solidFill>
                <a:latin typeface="+mj-lt"/>
              </a:rPr>
              <a:t>Mobile Friendly- AWS SDK and AWS Mobile hub</a:t>
            </a:r>
          </a:p>
          <a:p>
            <a:pPr marL="342900" indent="-342900" algn="l">
              <a:buFont typeface="Arial" panose="020B0604020202020204" pitchFamily="34" charset="0"/>
              <a:buChar char="•"/>
            </a:pPr>
            <a:r>
              <a:rPr lang="en-US" sz="1600" dirty="0">
                <a:solidFill>
                  <a:schemeClr val="tx1">
                    <a:lumMod val="65000"/>
                  </a:schemeClr>
                </a:solidFill>
                <a:latin typeface="+mj-lt"/>
              </a:rPr>
              <a:t>Easy to use</a:t>
            </a:r>
          </a:p>
          <a:p>
            <a:pPr marL="342900" indent="-342900" algn="l">
              <a:buFont typeface="Arial" panose="020B0604020202020204" pitchFamily="34" charset="0"/>
              <a:buChar char="•"/>
            </a:pPr>
            <a:r>
              <a:rPr lang="en-US" sz="1600" dirty="0">
                <a:solidFill>
                  <a:schemeClr val="tx1">
                    <a:lumMod val="65000"/>
                  </a:schemeClr>
                </a:solidFill>
                <a:latin typeface="+mj-lt"/>
              </a:rPr>
              <a:t>Secure- Industry standard when it comes to keeping your proprietary data safe and accessible </a:t>
            </a:r>
          </a:p>
          <a:p>
            <a:pPr marL="342900" indent="-342900" algn="l">
              <a:buFont typeface="Arial" panose="020B0604020202020204" pitchFamily="34" charset="0"/>
              <a:buChar char="•"/>
            </a:pPr>
            <a:r>
              <a:rPr lang="en-US" sz="1600" dirty="0">
                <a:solidFill>
                  <a:schemeClr val="tx1">
                    <a:lumMod val="65000"/>
                  </a:schemeClr>
                </a:solidFill>
                <a:latin typeface="+mj-lt"/>
              </a:rPr>
              <a:t>Storage- Multiple storage sources that act as reunifies so your business is never down. Examples include EBS, Glacier, S3 and Elastic file system</a:t>
            </a:r>
          </a:p>
          <a:p>
            <a:pPr marL="342900" indent="-342900" algn="l">
              <a:buFont typeface="Arial" panose="020B0604020202020204" pitchFamily="34" charset="0"/>
              <a:buChar char="•"/>
            </a:pPr>
            <a:r>
              <a:rPr lang="en-US" sz="1600" dirty="0">
                <a:solidFill>
                  <a:schemeClr val="tx1">
                    <a:lumMod val="65000"/>
                  </a:schemeClr>
                </a:solidFill>
                <a:latin typeface="+mj-lt"/>
              </a:rPr>
              <a:t>Pay Per Use- Your only paying for what you use which is budget friendly and presents a positive ROI </a:t>
            </a:r>
          </a:p>
          <a:p>
            <a:pPr marL="342900" indent="-342900" algn="l">
              <a:buFont typeface="Arial" panose="020B0604020202020204" pitchFamily="34" charset="0"/>
              <a:buChar char="•"/>
            </a:pPr>
            <a:r>
              <a:rPr lang="en-US" sz="1600" b="0" i="0" dirty="0">
                <a:solidFill>
                  <a:schemeClr val="tx1">
                    <a:lumMod val="65000"/>
                  </a:schemeClr>
                </a:solidFill>
                <a:effectLst/>
                <a:latin typeface="+mj-lt"/>
              </a:rPr>
              <a:t>Multi region Backups- Centralized solution to store a copy of backup data more than a region away from production area.</a:t>
            </a:r>
          </a:p>
          <a:p>
            <a:pPr marL="342900" indent="-342900" algn="l">
              <a:buFont typeface="Arial" panose="020B0604020202020204" pitchFamily="34" charset="0"/>
              <a:buChar char="•"/>
            </a:pPr>
            <a:r>
              <a:rPr lang="en-US" sz="1600" dirty="0">
                <a:solidFill>
                  <a:schemeClr val="tx1">
                    <a:lumMod val="65000"/>
                  </a:schemeClr>
                </a:solidFill>
                <a:effectLst/>
                <a:latin typeface="+mj-lt"/>
              </a:rPr>
              <a:t>Multiple in house managed databases </a:t>
            </a:r>
            <a:endParaRPr lang="en-US" sz="1600" dirty="0">
              <a:solidFill>
                <a:schemeClr val="tx1">
                  <a:lumMod val="65000"/>
                </a:schemeClr>
              </a:solidFill>
            </a:endParaRPr>
          </a:p>
        </p:txBody>
      </p:sp>
      <p:pic>
        <p:nvPicPr>
          <p:cNvPr id="5" name="Picture 4">
            <a:extLst>
              <a:ext uri="{FF2B5EF4-FFF2-40B4-BE49-F238E27FC236}">
                <a16:creationId xmlns:a16="http://schemas.microsoft.com/office/drawing/2014/main" id="{D0D40F63-9F73-AD87-BCDB-8D89CD94CFFA}"/>
              </a:ext>
            </a:extLst>
          </p:cNvPr>
          <p:cNvPicPr>
            <a:picLocks noChangeAspect="1"/>
          </p:cNvPicPr>
          <p:nvPr/>
        </p:nvPicPr>
        <p:blipFill>
          <a:blip r:embed="rId3"/>
          <a:stretch>
            <a:fillRect/>
          </a:stretch>
        </p:blipFill>
        <p:spPr>
          <a:xfrm>
            <a:off x="8489659" y="893591"/>
            <a:ext cx="3427956" cy="1889457"/>
          </a:xfrm>
          <a:prstGeom prst="rect">
            <a:avLst/>
          </a:prstGeom>
        </p:spPr>
      </p:pic>
      <p:pic>
        <p:nvPicPr>
          <p:cNvPr id="10242" name="Picture 2">
            <a:extLst>
              <a:ext uri="{FF2B5EF4-FFF2-40B4-BE49-F238E27FC236}">
                <a16:creationId xmlns:a16="http://schemas.microsoft.com/office/drawing/2014/main" id="{C3CA0F49-9AA4-5EE6-D3C2-CE21681CC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7" y="5444455"/>
            <a:ext cx="2610496" cy="144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80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779229-AB07-94F6-26D5-A57F24A31B04}"/>
              </a:ext>
            </a:extLst>
          </p:cNvPr>
          <p:cNvSpPr>
            <a:spLocks noGrp="1"/>
          </p:cNvSpPr>
          <p:nvPr>
            <p:ph type="subTitle" idx="1"/>
          </p:nvPr>
        </p:nvSpPr>
        <p:spPr>
          <a:xfrm>
            <a:off x="168952" y="1870360"/>
            <a:ext cx="5143711" cy="1793461"/>
          </a:xfrm>
        </p:spPr>
        <p:txBody>
          <a:bodyPr>
            <a:noAutofit/>
          </a:bodyPr>
          <a:lstStyle/>
          <a:p>
            <a:r>
              <a:rPr lang="en-US" sz="6600" dirty="0">
                <a:solidFill>
                  <a:srgbClr val="FF0000"/>
                </a:solidFill>
                <a:latin typeface="Impact" panose="020B0806030902050204" pitchFamily="34" charset="0"/>
              </a:rPr>
              <a:t>Email Topology</a:t>
            </a:r>
            <a:endParaRPr lang="en-US" sz="6600" dirty="0">
              <a:solidFill>
                <a:schemeClr val="tx1">
                  <a:lumMod val="65000"/>
                </a:schemeClr>
              </a:solidFill>
            </a:endParaRPr>
          </a:p>
        </p:txBody>
      </p:sp>
      <p:pic>
        <p:nvPicPr>
          <p:cNvPr id="10242" name="Picture 2">
            <a:extLst>
              <a:ext uri="{FF2B5EF4-FFF2-40B4-BE49-F238E27FC236}">
                <a16:creationId xmlns:a16="http://schemas.microsoft.com/office/drawing/2014/main" id="{C3CA0F49-9AA4-5EE6-D3C2-CE21681CC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7" y="5444455"/>
            <a:ext cx="2610496" cy="1440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19D27F1D-7763-EA9F-0E78-39AC9FB50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015" y="242729"/>
            <a:ext cx="6397897" cy="6372542"/>
          </a:xfrm>
          <a:prstGeom prst="rect">
            <a:avLst/>
          </a:prstGeom>
        </p:spPr>
      </p:pic>
    </p:spTree>
    <p:extLst>
      <p:ext uri="{BB962C8B-B14F-4D97-AF65-F5344CB8AC3E}">
        <p14:creationId xmlns:p14="http://schemas.microsoft.com/office/powerpoint/2010/main" val="199043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2DC6-B989-C805-CA02-152794180BF0}"/>
              </a:ext>
            </a:extLst>
          </p:cNvPr>
          <p:cNvSpPr>
            <a:spLocks noGrp="1"/>
          </p:cNvSpPr>
          <p:nvPr>
            <p:ph type="title"/>
          </p:nvPr>
        </p:nvSpPr>
        <p:spPr>
          <a:xfrm>
            <a:off x="1141413" y="-61519"/>
            <a:ext cx="9905998" cy="1905000"/>
          </a:xfrm>
        </p:spPr>
        <p:txBody>
          <a:bodyPr>
            <a:normAutofit/>
          </a:bodyPr>
          <a:lstStyle/>
          <a:p>
            <a:pPr algn="ctr"/>
            <a:r>
              <a:rPr lang="en-US" sz="4800" dirty="0">
                <a:solidFill>
                  <a:srgbClr val="FF0000"/>
                </a:solidFill>
                <a:latin typeface="Impact" panose="020B0806030902050204" pitchFamily="34" charset="0"/>
              </a:rPr>
              <a:t>Windows 2016 with containers</a:t>
            </a:r>
          </a:p>
        </p:txBody>
      </p:sp>
      <p:pic>
        <p:nvPicPr>
          <p:cNvPr id="9" name="Content Placeholder 8">
            <a:extLst>
              <a:ext uri="{FF2B5EF4-FFF2-40B4-BE49-F238E27FC236}">
                <a16:creationId xmlns:a16="http://schemas.microsoft.com/office/drawing/2014/main" id="{7A5275C5-7C1E-F421-75F0-A7CB73CB1482}"/>
              </a:ext>
            </a:extLst>
          </p:cNvPr>
          <p:cNvPicPr>
            <a:picLocks noGrp="1" noChangeAspect="1"/>
          </p:cNvPicPr>
          <p:nvPr>
            <p:ph idx="1"/>
          </p:nvPr>
        </p:nvPicPr>
        <p:blipFill>
          <a:blip r:embed="rId3"/>
          <a:stretch>
            <a:fillRect/>
          </a:stretch>
        </p:blipFill>
        <p:spPr>
          <a:xfrm>
            <a:off x="94555" y="1532945"/>
            <a:ext cx="11977204" cy="4247069"/>
          </a:xfrm>
        </p:spPr>
      </p:pic>
    </p:spTree>
    <p:extLst>
      <p:ext uri="{BB962C8B-B14F-4D97-AF65-F5344CB8AC3E}">
        <p14:creationId xmlns:p14="http://schemas.microsoft.com/office/powerpoint/2010/main" val="254320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4B18-33AF-CB73-F608-F9B02429953E}"/>
              </a:ext>
            </a:extLst>
          </p:cNvPr>
          <p:cNvSpPr>
            <a:spLocks noGrp="1"/>
          </p:cNvSpPr>
          <p:nvPr>
            <p:ph type="ctrTitle"/>
          </p:nvPr>
        </p:nvSpPr>
        <p:spPr>
          <a:xfrm>
            <a:off x="411061" y="-176169"/>
            <a:ext cx="11199302" cy="1518408"/>
          </a:xfrm>
        </p:spPr>
        <p:txBody>
          <a:bodyPr>
            <a:normAutofit/>
          </a:bodyPr>
          <a:lstStyle/>
          <a:p>
            <a:r>
              <a:rPr lang="en-US" sz="7200" dirty="0">
                <a:solidFill>
                  <a:srgbClr val="FF0000"/>
                </a:solidFill>
                <a:latin typeface="Impact" panose="020B0806030902050204" pitchFamily="34" charset="0"/>
                <a:ea typeface="Yu Gothic UI" panose="020B0500000000000000" pitchFamily="34" charset="-128"/>
              </a:rPr>
              <a:t>Today we will cover</a:t>
            </a:r>
          </a:p>
        </p:txBody>
      </p:sp>
      <p:sp>
        <p:nvSpPr>
          <p:cNvPr id="5" name="Subtitle 4">
            <a:extLst>
              <a:ext uri="{FF2B5EF4-FFF2-40B4-BE49-F238E27FC236}">
                <a16:creationId xmlns:a16="http://schemas.microsoft.com/office/drawing/2014/main" id="{9A7A5648-A27F-9DCC-8F05-ADF4D97186CB}"/>
              </a:ext>
            </a:extLst>
          </p:cNvPr>
          <p:cNvSpPr>
            <a:spLocks noGrp="1"/>
          </p:cNvSpPr>
          <p:nvPr>
            <p:ph type="subTitle" idx="1"/>
          </p:nvPr>
        </p:nvSpPr>
        <p:spPr>
          <a:xfrm>
            <a:off x="-201337" y="1862355"/>
            <a:ext cx="12575097" cy="4915949"/>
          </a:xfrm>
        </p:spPr>
        <p:txBody>
          <a:bodyPr/>
          <a:lstStyle/>
          <a:p>
            <a:pPr marL="571500" indent="-571500">
              <a:buFont typeface="Arial" panose="020B0604020202020204" pitchFamily="34" charset="0"/>
              <a:buChar char="•"/>
            </a:pPr>
            <a:r>
              <a:rPr lang="en-US" sz="4000" dirty="0">
                <a:solidFill>
                  <a:schemeClr val="bg2">
                    <a:lumMod val="40000"/>
                    <a:lumOff val="60000"/>
                  </a:schemeClr>
                </a:solidFill>
              </a:rPr>
              <a:t>Getting to know the team</a:t>
            </a:r>
          </a:p>
          <a:p>
            <a:pPr marL="571500" indent="-571500">
              <a:buFont typeface="Arial" panose="020B0604020202020204" pitchFamily="34" charset="0"/>
              <a:buChar char="•"/>
            </a:pPr>
            <a:r>
              <a:rPr lang="en-US" sz="4000" dirty="0">
                <a:solidFill>
                  <a:schemeClr val="bg2">
                    <a:lumMod val="40000"/>
                    <a:lumOff val="60000"/>
                  </a:schemeClr>
                </a:solidFill>
              </a:rPr>
              <a:t>Problem domain and solution overview</a:t>
            </a:r>
          </a:p>
          <a:p>
            <a:pPr marL="571500" indent="-571500">
              <a:buFont typeface="Arial" panose="020B0604020202020204" pitchFamily="34" charset="0"/>
              <a:buChar char="•"/>
            </a:pPr>
            <a:r>
              <a:rPr lang="en-US" sz="4000" dirty="0">
                <a:solidFill>
                  <a:schemeClr val="bg2">
                    <a:lumMod val="40000"/>
                    <a:lumOff val="60000"/>
                  </a:schemeClr>
                </a:solidFill>
              </a:rPr>
              <a:t>Team process and documentation</a:t>
            </a:r>
          </a:p>
          <a:p>
            <a:pPr marL="571500" indent="-571500">
              <a:buFont typeface="Arial" panose="020B0604020202020204" pitchFamily="34" charset="0"/>
              <a:buChar char="•"/>
            </a:pPr>
            <a:r>
              <a:rPr lang="en-US" sz="4000" dirty="0">
                <a:solidFill>
                  <a:schemeClr val="bg2">
                    <a:lumMod val="40000"/>
                    <a:lumOff val="60000"/>
                  </a:schemeClr>
                </a:solidFill>
              </a:rPr>
              <a:t>Application demonstration </a:t>
            </a:r>
          </a:p>
          <a:p>
            <a:endParaRPr lang="en-US" dirty="0"/>
          </a:p>
        </p:txBody>
      </p:sp>
      <p:pic>
        <p:nvPicPr>
          <p:cNvPr id="2050" name="Picture 2">
            <a:extLst>
              <a:ext uri="{FF2B5EF4-FFF2-40B4-BE49-F238E27FC236}">
                <a16:creationId xmlns:a16="http://schemas.microsoft.com/office/drawing/2014/main" id="{6BB50D97-4EF2-F982-9323-C45D2BB6C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4789"/>
            <a:ext cx="2650921" cy="142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1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F85E-C3EA-A1C0-BB29-DDD259707923}"/>
              </a:ext>
            </a:extLst>
          </p:cNvPr>
          <p:cNvSpPr>
            <a:spLocks noGrp="1"/>
          </p:cNvSpPr>
          <p:nvPr>
            <p:ph type="ctrTitle"/>
          </p:nvPr>
        </p:nvSpPr>
        <p:spPr>
          <a:xfrm>
            <a:off x="1751012" y="367718"/>
            <a:ext cx="8466779" cy="699082"/>
          </a:xfrm>
        </p:spPr>
        <p:txBody>
          <a:bodyPr>
            <a:normAutofit fontScale="90000"/>
          </a:bodyPr>
          <a:lstStyle/>
          <a:p>
            <a:r>
              <a:rPr lang="en-US" dirty="0">
                <a:solidFill>
                  <a:srgbClr val="FF0000"/>
                </a:solidFill>
                <a:latin typeface="Impact" panose="020B0806030902050204" pitchFamily="34" charset="0"/>
              </a:rPr>
              <a:t>How to “</a:t>
            </a:r>
            <a:r>
              <a:rPr lang="en-US" dirty="0" err="1">
                <a:solidFill>
                  <a:srgbClr val="FF0000"/>
                </a:solidFill>
                <a:latin typeface="Impact" panose="020B0806030902050204" pitchFamily="34" charset="0"/>
              </a:rPr>
              <a:t>Remote”in</a:t>
            </a:r>
            <a:endParaRPr lang="en-US" dirty="0">
              <a:solidFill>
                <a:srgbClr val="FF0000"/>
              </a:solidFill>
              <a:latin typeface="Impact" panose="020B0806030902050204" pitchFamily="34" charset="0"/>
            </a:endParaRPr>
          </a:p>
        </p:txBody>
      </p:sp>
      <p:sp>
        <p:nvSpPr>
          <p:cNvPr id="3" name="Subtitle 2">
            <a:extLst>
              <a:ext uri="{FF2B5EF4-FFF2-40B4-BE49-F238E27FC236}">
                <a16:creationId xmlns:a16="http://schemas.microsoft.com/office/drawing/2014/main" id="{D837679E-68DB-5CAE-30D4-0AFDD7F52D59}"/>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063B0AE6-09FA-0D24-83F3-7517372A2B9F}"/>
              </a:ext>
            </a:extLst>
          </p:cNvPr>
          <p:cNvPicPr>
            <a:picLocks noChangeAspect="1"/>
          </p:cNvPicPr>
          <p:nvPr/>
        </p:nvPicPr>
        <p:blipFill>
          <a:blip r:embed="rId3"/>
          <a:stretch>
            <a:fillRect/>
          </a:stretch>
        </p:blipFill>
        <p:spPr>
          <a:xfrm>
            <a:off x="203184" y="1199625"/>
            <a:ext cx="6221370" cy="5498983"/>
          </a:xfrm>
          <a:prstGeom prst="rect">
            <a:avLst/>
          </a:prstGeom>
        </p:spPr>
      </p:pic>
      <p:pic>
        <p:nvPicPr>
          <p:cNvPr id="7" name="Picture 6">
            <a:extLst>
              <a:ext uri="{FF2B5EF4-FFF2-40B4-BE49-F238E27FC236}">
                <a16:creationId xmlns:a16="http://schemas.microsoft.com/office/drawing/2014/main" id="{E5CBD08C-EDEE-CDDC-6771-EB305DB5F75F}"/>
              </a:ext>
            </a:extLst>
          </p:cNvPr>
          <p:cNvPicPr>
            <a:picLocks noChangeAspect="1"/>
          </p:cNvPicPr>
          <p:nvPr/>
        </p:nvPicPr>
        <p:blipFill>
          <a:blip r:embed="rId4"/>
          <a:stretch>
            <a:fillRect/>
          </a:stretch>
        </p:blipFill>
        <p:spPr>
          <a:xfrm>
            <a:off x="6994368" y="1749809"/>
            <a:ext cx="4344006" cy="3677163"/>
          </a:xfrm>
          <a:prstGeom prst="rect">
            <a:avLst/>
          </a:prstGeom>
        </p:spPr>
      </p:pic>
    </p:spTree>
    <p:extLst>
      <p:ext uri="{BB962C8B-B14F-4D97-AF65-F5344CB8AC3E}">
        <p14:creationId xmlns:p14="http://schemas.microsoft.com/office/powerpoint/2010/main" val="7819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107C-566C-83A2-74C7-175154DC0D36}"/>
              </a:ext>
            </a:extLst>
          </p:cNvPr>
          <p:cNvSpPr>
            <a:spLocks noGrp="1"/>
          </p:cNvSpPr>
          <p:nvPr>
            <p:ph type="ctrTitle"/>
          </p:nvPr>
        </p:nvSpPr>
        <p:spPr/>
        <p:txBody>
          <a:bodyPr>
            <a:normAutofit/>
          </a:bodyPr>
          <a:lstStyle/>
          <a:p>
            <a:r>
              <a:rPr lang="en-US" sz="8800" dirty="0">
                <a:solidFill>
                  <a:srgbClr val="FF0000"/>
                </a:solidFill>
                <a:latin typeface="Impact" panose="020B0806030902050204" pitchFamily="34" charset="0"/>
              </a:rPr>
              <a:t>QUESTIONS</a:t>
            </a:r>
          </a:p>
        </p:txBody>
      </p:sp>
      <p:sp>
        <p:nvSpPr>
          <p:cNvPr id="3" name="Subtitle 2">
            <a:extLst>
              <a:ext uri="{FF2B5EF4-FFF2-40B4-BE49-F238E27FC236}">
                <a16:creationId xmlns:a16="http://schemas.microsoft.com/office/drawing/2014/main" id="{E001F1FD-39EB-666E-E37E-C095E42C64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333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CCBC-46A0-7F6F-1698-06E52BADC7E1}"/>
              </a:ext>
            </a:extLst>
          </p:cNvPr>
          <p:cNvSpPr>
            <a:spLocks noGrp="1"/>
          </p:cNvSpPr>
          <p:nvPr>
            <p:ph type="ctrTitle"/>
          </p:nvPr>
        </p:nvSpPr>
        <p:spPr>
          <a:xfrm>
            <a:off x="578841" y="609601"/>
            <a:ext cx="10704351" cy="707471"/>
          </a:xfrm>
        </p:spPr>
        <p:txBody>
          <a:bodyPr>
            <a:noAutofit/>
          </a:bodyPr>
          <a:lstStyle/>
          <a:p>
            <a:r>
              <a:rPr lang="en-US" sz="7200" dirty="0">
                <a:solidFill>
                  <a:srgbClr val="FF0000"/>
                </a:solidFill>
                <a:latin typeface="Impact" panose="020B0806030902050204" pitchFamily="34" charset="0"/>
              </a:rPr>
              <a:t>Our Team</a:t>
            </a:r>
          </a:p>
        </p:txBody>
      </p:sp>
      <p:sp>
        <p:nvSpPr>
          <p:cNvPr id="3" name="Subtitle 2">
            <a:extLst>
              <a:ext uri="{FF2B5EF4-FFF2-40B4-BE49-F238E27FC236}">
                <a16:creationId xmlns:a16="http://schemas.microsoft.com/office/drawing/2014/main" id="{526FBCA3-34AB-8327-0381-38546769BB72}"/>
              </a:ext>
            </a:extLst>
          </p:cNvPr>
          <p:cNvSpPr>
            <a:spLocks noGrp="1"/>
          </p:cNvSpPr>
          <p:nvPr>
            <p:ph type="subTitle" idx="1"/>
          </p:nvPr>
        </p:nvSpPr>
        <p:spPr>
          <a:xfrm>
            <a:off x="578840" y="2166456"/>
            <a:ext cx="3825379" cy="4301455"/>
          </a:xfrm>
        </p:spPr>
        <p:txBody>
          <a:bodyPr>
            <a:normAutofit/>
          </a:bodyPr>
          <a:lstStyle/>
          <a:p>
            <a:pPr marL="457200" indent="-457200" algn="l">
              <a:buFont typeface="Arial" panose="020B0604020202020204" pitchFamily="34" charset="0"/>
              <a:buChar char="•"/>
            </a:pPr>
            <a:r>
              <a:rPr lang="en-US" sz="3200" dirty="0">
                <a:solidFill>
                  <a:schemeClr val="bg2">
                    <a:lumMod val="40000"/>
                    <a:lumOff val="60000"/>
                  </a:schemeClr>
                </a:solidFill>
              </a:rPr>
              <a:t>Jenae </a:t>
            </a:r>
            <a:r>
              <a:rPr lang="en-US" sz="3200" dirty="0" err="1">
                <a:solidFill>
                  <a:schemeClr val="bg2">
                    <a:lumMod val="40000"/>
                    <a:lumOff val="60000"/>
                  </a:schemeClr>
                </a:solidFill>
              </a:rPr>
              <a:t>Bierlink</a:t>
            </a:r>
            <a:endParaRPr lang="en-US" sz="3200" dirty="0">
              <a:solidFill>
                <a:schemeClr val="bg2">
                  <a:lumMod val="40000"/>
                  <a:lumOff val="60000"/>
                </a:schemeClr>
              </a:solidFill>
            </a:endParaRPr>
          </a:p>
          <a:p>
            <a:pPr marL="457200" indent="-457200" algn="l">
              <a:buFont typeface="Arial" panose="020B0604020202020204" pitchFamily="34" charset="0"/>
              <a:buChar char="•"/>
            </a:pPr>
            <a:r>
              <a:rPr lang="en-US" sz="3200" dirty="0">
                <a:solidFill>
                  <a:schemeClr val="bg2">
                    <a:lumMod val="40000"/>
                    <a:lumOff val="60000"/>
                  </a:schemeClr>
                </a:solidFill>
              </a:rPr>
              <a:t>Gregory Haven</a:t>
            </a:r>
          </a:p>
          <a:p>
            <a:pPr marL="457200" indent="-457200" algn="l">
              <a:buFont typeface="Arial" panose="020B0604020202020204" pitchFamily="34" charset="0"/>
              <a:buChar char="•"/>
            </a:pPr>
            <a:r>
              <a:rPr lang="en-US" sz="3200" dirty="0">
                <a:solidFill>
                  <a:schemeClr val="bg2">
                    <a:lumMod val="40000"/>
                    <a:lumOff val="60000"/>
                  </a:schemeClr>
                </a:solidFill>
              </a:rPr>
              <a:t>Kevin Isaac</a:t>
            </a:r>
          </a:p>
          <a:p>
            <a:pPr marL="457200" indent="-457200" algn="l">
              <a:buFont typeface="Arial" panose="020B0604020202020204" pitchFamily="34" charset="0"/>
              <a:buChar char="•"/>
            </a:pPr>
            <a:r>
              <a:rPr lang="en-US" sz="3200" dirty="0">
                <a:solidFill>
                  <a:schemeClr val="bg2">
                    <a:lumMod val="40000"/>
                    <a:lumOff val="60000"/>
                  </a:schemeClr>
                </a:solidFill>
              </a:rPr>
              <a:t>Alex Wise</a:t>
            </a:r>
          </a:p>
        </p:txBody>
      </p:sp>
      <p:pic>
        <p:nvPicPr>
          <p:cNvPr id="3074" name="Picture 2">
            <a:extLst>
              <a:ext uri="{FF2B5EF4-FFF2-40B4-BE49-F238E27FC236}">
                <a16:creationId xmlns:a16="http://schemas.microsoft.com/office/drawing/2014/main" id="{ED5B2DFD-C7D7-3852-7EB8-E18B50B6B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54809"/>
            <a:ext cx="2638575" cy="14563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C5D59D-8D2F-E409-137A-50D1DC072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86823"/>
            <a:ext cx="5483296" cy="308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88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6E822-580A-8386-3FE5-6C3498DE23D8}"/>
              </a:ext>
            </a:extLst>
          </p:cNvPr>
          <p:cNvSpPr>
            <a:spLocks noGrp="1"/>
          </p:cNvSpPr>
          <p:nvPr>
            <p:ph type="ctrTitle"/>
          </p:nvPr>
        </p:nvSpPr>
        <p:spPr>
          <a:xfrm>
            <a:off x="914400" y="609601"/>
            <a:ext cx="9512834" cy="975918"/>
          </a:xfrm>
        </p:spPr>
        <p:txBody>
          <a:bodyPr>
            <a:noAutofit/>
          </a:bodyPr>
          <a:lstStyle/>
          <a:p>
            <a:r>
              <a:rPr lang="en-US" sz="6600" dirty="0">
                <a:solidFill>
                  <a:srgbClr val="FF0000"/>
                </a:solidFill>
                <a:latin typeface="Impact" panose="020B0806030902050204" pitchFamily="34" charset="0"/>
              </a:rPr>
              <a:t>Jenae </a:t>
            </a:r>
            <a:r>
              <a:rPr lang="en-US" sz="6600" dirty="0" err="1">
                <a:solidFill>
                  <a:srgbClr val="FF0000"/>
                </a:solidFill>
                <a:latin typeface="Impact" panose="020B0806030902050204" pitchFamily="34" charset="0"/>
              </a:rPr>
              <a:t>Bierlink</a:t>
            </a:r>
            <a:endParaRPr lang="en-US" sz="6600" dirty="0">
              <a:solidFill>
                <a:srgbClr val="FF0000"/>
              </a:solidFill>
              <a:latin typeface="Impact" panose="020B0806030902050204" pitchFamily="34" charset="0"/>
            </a:endParaRPr>
          </a:p>
        </p:txBody>
      </p:sp>
      <p:sp>
        <p:nvSpPr>
          <p:cNvPr id="3" name="Subtitle 2">
            <a:extLst>
              <a:ext uri="{FF2B5EF4-FFF2-40B4-BE49-F238E27FC236}">
                <a16:creationId xmlns:a16="http://schemas.microsoft.com/office/drawing/2014/main" id="{5BE55DE2-3E79-9290-7B0B-E4B8FD0160AF}"/>
              </a:ext>
            </a:extLst>
          </p:cNvPr>
          <p:cNvSpPr>
            <a:spLocks noGrp="1"/>
          </p:cNvSpPr>
          <p:nvPr>
            <p:ph type="subTitle" idx="1"/>
          </p:nvPr>
        </p:nvSpPr>
        <p:spPr>
          <a:xfrm>
            <a:off x="98381" y="1788952"/>
            <a:ext cx="8676222" cy="1905000"/>
          </a:xfrm>
        </p:spPr>
        <p:txBody>
          <a:bodyPr>
            <a:normAutofit fontScale="25000" lnSpcReduction="20000"/>
          </a:bodyPr>
          <a:lstStyle/>
          <a:p>
            <a:pPr algn="l" rtl="0" fontAlgn="base">
              <a:lnSpc>
                <a:spcPct val="170000"/>
              </a:lnSpc>
              <a:spcBef>
                <a:spcPts val="0"/>
              </a:spcBef>
              <a:spcAft>
                <a:spcPts val="0"/>
              </a:spcAft>
              <a:buFont typeface="Arial" panose="020B0604020202020204" pitchFamily="34" charset="0"/>
              <a:buChar char="•"/>
            </a:pPr>
            <a:r>
              <a:rPr lang="en-US" sz="8000" dirty="0">
                <a:solidFill>
                  <a:schemeClr val="bg2">
                    <a:lumMod val="40000"/>
                    <a:lumOff val="60000"/>
                  </a:schemeClr>
                </a:solidFill>
                <a:effectLst/>
                <a:latin typeface="Arial" panose="020B0604020202020204" pitchFamily="34" charset="0"/>
              </a:rPr>
              <a:t>Co-Founder of Solaris </a:t>
            </a:r>
          </a:p>
          <a:p>
            <a:pPr algn="l" rtl="0" fontAlgn="base">
              <a:lnSpc>
                <a:spcPct val="170000"/>
              </a:lnSpc>
              <a:spcBef>
                <a:spcPts val="0"/>
              </a:spcBef>
              <a:spcAft>
                <a:spcPts val="0"/>
              </a:spcAft>
              <a:buFont typeface="Arial" panose="020B0604020202020204" pitchFamily="34" charset="0"/>
              <a:buChar char="•"/>
            </a:pPr>
            <a:r>
              <a:rPr lang="en-US" sz="8000" dirty="0">
                <a:solidFill>
                  <a:schemeClr val="bg2">
                    <a:lumMod val="40000"/>
                    <a:lumOff val="60000"/>
                  </a:schemeClr>
                </a:solidFill>
                <a:effectLst/>
                <a:latin typeface="Arial" panose="020B0604020202020204" pitchFamily="34" charset="0"/>
              </a:rPr>
              <a:t> Cybersecurity Analyst</a:t>
            </a:r>
          </a:p>
          <a:p>
            <a:pPr algn="l" rtl="0" fontAlgn="base">
              <a:lnSpc>
                <a:spcPct val="170000"/>
              </a:lnSpc>
              <a:spcBef>
                <a:spcPts val="0"/>
              </a:spcBef>
              <a:spcAft>
                <a:spcPts val="0"/>
              </a:spcAft>
              <a:buFont typeface="Arial" panose="020B0604020202020204" pitchFamily="34" charset="0"/>
              <a:buChar char="•"/>
            </a:pPr>
            <a:r>
              <a:rPr lang="en-US" sz="8000" dirty="0">
                <a:solidFill>
                  <a:schemeClr val="bg2">
                    <a:lumMod val="40000"/>
                    <a:lumOff val="60000"/>
                  </a:schemeClr>
                </a:solidFill>
                <a:effectLst/>
                <a:latin typeface="Arial" panose="020B0604020202020204" pitchFamily="34" charset="0"/>
              </a:rPr>
              <a:t>Air Force Veteran - Cryptologic Linguist</a:t>
            </a:r>
          </a:p>
          <a:p>
            <a:pPr algn="l" rtl="0" fontAlgn="base">
              <a:lnSpc>
                <a:spcPct val="170000"/>
              </a:lnSpc>
              <a:spcBef>
                <a:spcPts val="0"/>
              </a:spcBef>
              <a:spcAft>
                <a:spcPts val="0"/>
              </a:spcAft>
              <a:buFont typeface="Arial" panose="020B0604020202020204" pitchFamily="34" charset="0"/>
              <a:buChar char="•"/>
            </a:pPr>
            <a:r>
              <a:rPr lang="en-US" sz="8000" dirty="0">
                <a:solidFill>
                  <a:schemeClr val="bg2">
                    <a:lumMod val="40000"/>
                    <a:lumOff val="60000"/>
                  </a:schemeClr>
                </a:solidFill>
                <a:effectLst/>
                <a:latin typeface="Arial" panose="020B0604020202020204" pitchFamily="34" charset="0"/>
              </a:rPr>
              <a:t>Bachelor's degree in Organizational Management</a:t>
            </a:r>
          </a:p>
          <a:p>
            <a:pPr algn="l" rtl="0" fontAlgn="base">
              <a:lnSpc>
                <a:spcPct val="170000"/>
              </a:lnSpc>
              <a:spcBef>
                <a:spcPts val="0"/>
              </a:spcBef>
              <a:spcAft>
                <a:spcPts val="0"/>
              </a:spcAft>
              <a:buFont typeface="Arial" panose="020B0604020202020204" pitchFamily="34" charset="0"/>
              <a:buChar char="•"/>
            </a:pPr>
            <a:r>
              <a:rPr lang="en-US" sz="8000" dirty="0">
                <a:solidFill>
                  <a:schemeClr val="bg2">
                    <a:lumMod val="40000"/>
                    <a:lumOff val="60000"/>
                  </a:schemeClr>
                </a:solidFill>
                <a:effectLst/>
                <a:latin typeface="Arial" panose="020B0604020202020204" pitchFamily="34" charset="0"/>
              </a:rPr>
              <a:t>15 years of professional experience in analytics </a:t>
            </a:r>
          </a:p>
          <a:p>
            <a:pPr algn="l" rtl="0" fontAlgn="base">
              <a:lnSpc>
                <a:spcPct val="170000"/>
              </a:lnSpc>
              <a:spcBef>
                <a:spcPts val="0"/>
              </a:spcBef>
              <a:spcAft>
                <a:spcPts val="0"/>
              </a:spcAft>
            </a:pPr>
            <a:r>
              <a:rPr lang="en-US" sz="8000" dirty="0">
                <a:solidFill>
                  <a:schemeClr val="bg2">
                    <a:lumMod val="40000"/>
                    <a:lumOff val="60000"/>
                  </a:schemeClr>
                </a:solidFill>
                <a:effectLst/>
                <a:latin typeface="Arial" panose="020B0604020202020204" pitchFamily="34" charset="0"/>
              </a:rPr>
              <a:t>  and curriculum development</a:t>
            </a:r>
          </a:p>
          <a:p>
            <a:pPr algn="l"/>
            <a:br>
              <a:rPr lang="en-US" dirty="0">
                <a:solidFill>
                  <a:schemeClr val="bg2">
                    <a:lumMod val="40000"/>
                    <a:lumOff val="60000"/>
                  </a:schemeClr>
                </a:solidFill>
              </a:rPr>
            </a:br>
            <a:endParaRPr lang="en-US" dirty="0">
              <a:solidFill>
                <a:schemeClr val="bg2">
                  <a:lumMod val="40000"/>
                  <a:lumOff val="60000"/>
                </a:schemeClr>
              </a:solidFill>
            </a:endParaRPr>
          </a:p>
        </p:txBody>
      </p:sp>
      <p:pic>
        <p:nvPicPr>
          <p:cNvPr id="5" name="Picture 4">
            <a:extLst>
              <a:ext uri="{FF2B5EF4-FFF2-40B4-BE49-F238E27FC236}">
                <a16:creationId xmlns:a16="http://schemas.microsoft.com/office/drawing/2014/main" id="{F47E46DB-3DB0-BED1-5AB7-E547C7B20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33" y="1504425"/>
            <a:ext cx="3556553" cy="4743974"/>
          </a:xfrm>
          <a:prstGeom prst="rect">
            <a:avLst/>
          </a:prstGeom>
        </p:spPr>
      </p:pic>
      <p:pic>
        <p:nvPicPr>
          <p:cNvPr id="6146" name="Picture 2">
            <a:extLst>
              <a:ext uri="{FF2B5EF4-FFF2-40B4-BE49-F238E27FC236}">
                <a16:creationId xmlns:a16="http://schemas.microsoft.com/office/drawing/2014/main" id="{A7221B33-AB08-439D-C3A2-7CEB6D48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539777"/>
            <a:ext cx="2541864" cy="140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4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28BA-B9D3-9C86-D5B5-4AB5469D2765}"/>
              </a:ext>
            </a:extLst>
          </p:cNvPr>
          <p:cNvSpPr>
            <a:spLocks noGrp="1"/>
          </p:cNvSpPr>
          <p:nvPr>
            <p:ph type="ctrTitle"/>
          </p:nvPr>
        </p:nvSpPr>
        <p:spPr>
          <a:xfrm>
            <a:off x="0" y="257264"/>
            <a:ext cx="12256316" cy="1034641"/>
          </a:xfrm>
        </p:spPr>
        <p:txBody>
          <a:bodyPr>
            <a:normAutofit fontScale="90000"/>
          </a:bodyPr>
          <a:lstStyle/>
          <a:p>
            <a:r>
              <a:rPr lang="en-US" sz="6600" dirty="0">
                <a:solidFill>
                  <a:srgbClr val="FF0000"/>
                </a:solidFill>
                <a:latin typeface="Impact" panose="020B0806030902050204" pitchFamily="34" charset="0"/>
              </a:rPr>
              <a:t>Kevin Isaac</a:t>
            </a:r>
          </a:p>
        </p:txBody>
      </p:sp>
      <p:sp>
        <p:nvSpPr>
          <p:cNvPr id="3" name="Subtitle 2">
            <a:extLst>
              <a:ext uri="{FF2B5EF4-FFF2-40B4-BE49-F238E27FC236}">
                <a16:creationId xmlns:a16="http://schemas.microsoft.com/office/drawing/2014/main" id="{8B20306E-7B70-01AC-D7F0-58D0A5EA9F65}"/>
              </a:ext>
            </a:extLst>
          </p:cNvPr>
          <p:cNvSpPr>
            <a:spLocks noGrp="1"/>
          </p:cNvSpPr>
          <p:nvPr>
            <p:ph type="subTitle" idx="1"/>
          </p:nvPr>
        </p:nvSpPr>
        <p:spPr>
          <a:xfrm>
            <a:off x="165493" y="2149678"/>
            <a:ext cx="8676222" cy="1905000"/>
          </a:xfrm>
        </p:spPr>
        <p:txBody>
          <a:bodyPr>
            <a:normAutofit fontScale="25000" lnSpcReduction="20000"/>
          </a:bodyPr>
          <a:lstStyle/>
          <a:p>
            <a:pPr marL="342900" indent="-342900" algn="l">
              <a:buFont typeface="Arial" panose="020B0604020202020204" pitchFamily="34" charset="0"/>
              <a:buChar char="•"/>
            </a:pPr>
            <a:r>
              <a:rPr lang="en-US" sz="8000" b="0" i="0" dirty="0">
                <a:solidFill>
                  <a:schemeClr val="tx1">
                    <a:lumMod val="65000"/>
                  </a:schemeClr>
                </a:solidFill>
                <a:effectLst/>
                <a:latin typeface="+mj-lt"/>
              </a:rPr>
              <a:t>Co-Founder of Solaris</a:t>
            </a:r>
          </a:p>
          <a:p>
            <a:pPr marL="342900" indent="-342900" algn="l">
              <a:buFont typeface="Arial" panose="020B0604020202020204" pitchFamily="34" charset="0"/>
              <a:buChar char="•"/>
            </a:pPr>
            <a:r>
              <a:rPr lang="en-US" sz="8000" b="0" i="0" dirty="0">
                <a:solidFill>
                  <a:schemeClr val="tx1">
                    <a:lumMod val="65000"/>
                  </a:schemeClr>
                </a:solidFill>
                <a:effectLst/>
                <a:latin typeface="+mj-lt"/>
              </a:rPr>
              <a:t>12 year Air Force Veteran working on the </a:t>
            </a:r>
          </a:p>
          <a:p>
            <a:pPr algn="l"/>
            <a:r>
              <a:rPr lang="en-US" sz="8000" dirty="0">
                <a:solidFill>
                  <a:schemeClr val="tx1">
                    <a:lumMod val="65000"/>
                  </a:schemeClr>
                </a:solidFill>
                <a:effectLst/>
                <a:latin typeface="+mj-lt"/>
              </a:rPr>
              <a:t>     </a:t>
            </a:r>
            <a:r>
              <a:rPr lang="en-US" sz="8000" b="0" i="0" dirty="0">
                <a:solidFill>
                  <a:schemeClr val="tx1">
                    <a:lumMod val="65000"/>
                  </a:schemeClr>
                </a:solidFill>
                <a:effectLst/>
                <a:latin typeface="+mj-lt"/>
              </a:rPr>
              <a:t>weapons Systems of F-16s</a:t>
            </a:r>
          </a:p>
          <a:p>
            <a:pPr marL="342900" indent="-342900" algn="l">
              <a:buFont typeface="Arial" panose="020B0604020202020204" pitchFamily="34" charset="0"/>
              <a:buChar char="•"/>
            </a:pPr>
            <a:r>
              <a:rPr lang="en-US" sz="8000" b="0" i="0" dirty="0">
                <a:solidFill>
                  <a:schemeClr val="tx1">
                    <a:lumMod val="65000"/>
                  </a:schemeClr>
                </a:solidFill>
                <a:effectLst/>
                <a:latin typeface="+mj-lt"/>
              </a:rPr>
              <a:t>Network Security Engineer</a:t>
            </a:r>
          </a:p>
          <a:p>
            <a:pPr marL="342900" indent="-342900" algn="l">
              <a:buFont typeface="Arial" panose="020B0604020202020204" pitchFamily="34" charset="0"/>
              <a:buChar char="•"/>
            </a:pPr>
            <a:r>
              <a:rPr lang="en-US" sz="8000" b="0" i="0" dirty="0">
                <a:solidFill>
                  <a:schemeClr val="tx1">
                    <a:lumMod val="65000"/>
                  </a:schemeClr>
                </a:solidFill>
                <a:effectLst/>
                <a:latin typeface="+mj-lt"/>
              </a:rPr>
              <a:t>Strong Leadership Skills</a:t>
            </a:r>
          </a:p>
          <a:p>
            <a:endParaRPr lang="en-US" dirty="0"/>
          </a:p>
        </p:txBody>
      </p:sp>
      <p:pic>
        <p:nvPicPr>
          <p:cNvPr id="5" name="Picture 4">
            <a:extLst>
              <a:ext uri="{FF2B5EF4-FFF2-40B4-BE49-F238E27FC236}">
                <a16:creationId xmlns:a16="http://schemas.microsoft.com/office/drawing/2014/main" id="{23690D07-F9B5-4142-A84B-909AD7FD9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829" y="1291905"/>
            <a:ext cx="3582363" cy="4779896"/>
          </a:xfrm>
          <a:prstGeom prst="rect">
            <a:avLst/>
          </a:prstGeom>
        </p:spPr>
      </p:pic>
      <p:pic>
        <p:nvPicPr>
          <p:cNvPr id="7170" name="Picture 2">
            <a:extLst>
              <a:ext uri="{FF2B5EF4-FFF2-40B4-BE49-F238E27FC236}">
                <a16:creationId xmlns:a16="http://schemas.microsoft.com/office/drawing/2014/main" id="{A0DF703D-8BD0-9806-FF66-101DC6282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80577"/>
            <a:ext cx="2483141" cy="137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03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C04E-707B-FAFB-6899-02AF7ADFF10E}"/>
              </a:ext>
            </a:extLst>
          </p:cNvPr>
          <p:cNvSpPr>
            <a:spLocks noGrp="1"/>
          </p:cNvSpPr>
          <p:nvPr>
            <p:ph type="ctrTitle"/>
          </p:nvPr>
        </p:nvSpPr>
        <p:spPr>
          <a:xfrm>
            <a:off x="1751012" y="269149"/>
            <a:ext cx="8676222" cy="863365"/>
          </a:xfrm>
        </p:spPr>
        <p:txBody>
          <a:bodyPr>
            <a:noAutofit/>
          </a:bodyPr>
          <a:lstStyle/>
          <a:p>
            <a:r>
              <a:rPr lang="en-US" sz="6600" dirty="0">
                <a:solidFill>
                  <a:srgbClr val="FF0000"/>
                </a:solidFill>
                <a:latin typeface="Impact" panose="020B0806030902050204" pitchFamily="34" charset="0"/>
              </a:rPr>
              <a:t>Gregory Haven</a:t>
            </a:r>
          </a:p>
        </p:txBody>
      </p:sp>
      <p:sp>
        <p:nvSpPr>
          <p:cNvPr id="3" name="Subtitle 2">
            <a:extLst>
              <a:ext uri="{FF2B5EF4-FFF2-40B4-BE49-F238E27FC236}">
                <a16:creationId xmlns:a16="http://schemas.microsoft.com/office/drawing/2014/main" id="{8C6D9D60-C0CB-858A-1ED9-FC1E040A2936}"/>
              </a:ext>
            </a:extLst>
          </p:cNvPr>
          <p:cNvSpPr>
            <a:spLocks noGrp="1"/>
          </p:cNvSpPr>
          <p:nvPr>
            <p:ph type="subTitle" idx="1"/>
          </p:nvPr>
        </p:nvSpPr>
        <p:spPr>
          <a:xfrm>
            <a:off x="772488" y="1770076"/>
            <a:ext cx="5223544" cy="4387443"/>
          </a:xfrm>
        </p:spPr>
        <p:txBody>
          <a:bodyPr/>
          <a:lstStyle/>
          <a:p>
            <a:pPr marL="342900" indent="-342900" algn="l">
              <a:buFont typeface="Arial" panose="020B0604020202020204" pitchFamily="34" charset="0"/>
              <a:buChar char="•"/>
            </a:pPr>
            <a:r>
              <a:rPr lang="en-US" dirty="0">
                <a:solidFill>
                  <a:schemeClr val="bg2">
                    <a:lumMod val="40000"/>
                    <a:lumOff val="60000"/>
                  </a:schemeClr>
                </a:solidFill>
              </a:rPr>
              <a:t>Co-Founder of Solaris</a:t>
            </a:r>
          </a:p>
          <a:p>
            <a:pPr marL="342900" indent="-342900" algn="l">
              <a:buFont typeface="Arial" panose="020B0604020202020204" pitchFamily="34" charset="0"/>
              <a:buChar char="•"/>
            </a:pPr>
            <a:r>
              <a:rPr lang="en-US" dirty="0">
                <a:solidFill>
                  <a:schemeClr val="bg2">
                    <a:lumMod val="40000"/>
                    <a:lumOff val="60000"/>
                  </a:schemeClr>
                </a:solidFill>
              </a:rPr>
              <a:t>Cybersecurity Specialist </a:t>
            </a:r>
          </a:p>
          <a:p>
            <a:pPr marL="342900" indent="-342900" algn="l">
              <a:buFont typeface="Arial" panose="020B0604020202020204" pitchFamily="34" charset="0"/>
              <a:buChar char="•"/>
            </a:pPr>
            <a:r>
              <a:rPr lang="en-US" dirty="0">
                <a:solidFill>
                  <a:schemeClr val="bg2">
                    <a:lumMod val="40000"/>
                    <a:lumOff val="60000"/>
                  </a:schemeClr>
                </a:solidFill>
              </a:rPr>
              <a:t>Originally from Standish, Michigan</a:t>
            </a:r>
          </a:p>
          <a:p>
            <a:pPr marL="342900" indent="-342900" algn="l">
              <a:buFont typeface="Arial" panose="020B0604020202020204" pitchFamily="34" charset="0"/>
              <a:buChar char="•"/>
            </a:pPr>
            <a:r>
              <a:rPr lang="en-US" dirty="0">
                <a:solidFill>
                  <a:schemeClr val="bg2">
                    <a:lumMod val="40000"/>
                    <a:lumOff val="60000"/>
                  </a:schemeClr>
                </a:solidFill>
              </a:rPr>
              <a:t>Army national guard reservist </a:t>
            </a:r>
          </a:p>
          <a:p>
            <a:endParaRPr lang="en-US" dirty="0">
              <a:solidFill>
                <a:schemeClr val="bg2">
                  <a:lumMod val="40000"/>
                  <a:lumOff val="60000"/>
                </a:schemeClr>
              </a:solidFill>
            </a:endParaRPr>
          </a:p>
          <a:p>
            <a:endParaRPr lang="en-US" dirty="0">
              <a:solidFill>
                <a:schemeClr val="bg2">
                  <a:lumMod val="40000"/>
                  <a:lumOff val="60000"/>
                </a:schemeClr>
              </a:solidFill>
            </a:endParaRPr>
          </a:p>
          <a:p>
            <a:endParaRPr lang="en-US" dirty="0">
              <a:solidFill>
                <a:schemeClr val="bg2">
                  <a:lumMod val="40000"/>
                  <a:lumOff val="60000"/>
                </a:schemeClr>
              </a:solidFill>
            </a:endParaRPr>
          </a:p>
          <a:p>
            <a:endParaRPr lang="en-US" dirty="0">
              <a:solidFill>
                <a:schemeClr val="bg2">
                  <a:lumMod val="40000"/>
                  <a:lumOff val="60000"/>
                </a:schemeClr>
              </a:solidFill>
            </a:endParaRPr>
          </a:p>
        </p:txBody>
      </p:sp>
      <p:sp>
        <p:nvSpPr>
          <p:cNvPr id="4" name="AutoShape 2">
            <a:extLst>
              <a:ext uri="{FF2B5EF4-FFF2-40B4-BE49-F238E27FC236}">
                <a16:creationId xmlns:a16="http://schemas.microsoft.com/office/drawing/2014/main" id="{3BF332A5-5DDE-0DDE-9708-124CE29484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50DD8079-BAF0-27C6-8108-8DA52667E49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91A2F16-BFC4-66D0-D0C8-A856D296D22E}"/>
              </a:ext>
            </a:extLst>
          </p:cNvPr>
          <p:cNvPicPr>
            <a:picLocks noChangeAspect="1"/>
          </p:cNvPicPr>
          <p:nvPr/>
        </p:nvPicPr>
        <p:blipFill>
          <a:blip r:embed="rId2"/>
          <a:stretch>
            <a:fillRect/>
          </a:stretch>
        </p:blipFill>
        <p:spPr>
          <a:xfrm>
            <a:off x="7899633" y="1493240"/>
            <a:ext cx="3267511" cy="4356681"/>
          </a:xfrm>
          <a:prstGeom prst="rect">
            <a:avLst/>
          </a:prstGeom>
        </p:spPr>
      </p:pic>
      <p:pic>
        <p:nvPicPr>
          <p:cNvPr id="4102" name="Picture 6">
            <a:extLst>
              <a:ext uri="{FF2B5EF4-FFF2-40B4-BE49-F238E27FC236}">
                <a16:creationId xmlns:a16="http://schemas.microsoft.com/office/drawing/2014/main" id="{8A3189D3-B904-5E31-7842-5CA03A9C9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 y="5518906"/>
            <a:ext cx="2634142" cy="145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6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BB35-572A-699E-41E0-6F53C5944AA4}"/>
              </a:ext>
            </a:extLst>
          </p:cNvPr>
          <p:cNvSpPr>
            <a:spLocks noGrp="1"/>
          </p:cNvSpPr>
          <p:nvPr>
            <p:ph type="ctrTitle"/>
          </p:nvPr>
        </p:nvSpPr>
        <p:spPr>
          <a:xfrm>
            <a:off x="0" y="0"/>
            <a:ext cx="12273094" cy="1434517"/>
          </a:xfrm>
        </p:spPr>
        <p:txBody>
          <a:bodyPr>
            <a:normAutofit/>
          </a:bodyPr>
          <a:lstStyle/>
          <a:p>
            <a:r>
              <a:rPr lang="en-US" sz="6600" dirty="0">
                <a:solidFill>
                  <a:srgbClr val="FF0000"/>
                </a:solidFill>
                <a:latin typeface="Impact" panose="020B0806030902050204" pitchFamily="34" charset="0"/>
              </a:rPr>
              <a:t>Alex Wise</a:t>
            </a:r>
          </a:p>
        </p:txBody>
      </p:sp>
      <p:sp>
        <p:nvSpPr>
          <p:cNvPr id="3" name="Subtitle 2">
            <a:extLst>
              <a:ext uri="{FF2B5EF4-FFF2-40B4-BE49-F238E27FC236}">
                <a16:creationId xmlns:a16="http://schemas.microsoft.com/office/drawing/2014/main" id="{0D16655B-0DBE-3019-14CE-D1591BBFD826}"/>
              </a:ext>
            </a:extLst>
          </p:cNvPr>
          <p:cNvSpPr>
            <a:spLocks noGrp="1"/>
          </p:cNvSpPr>
          <p:nvPr>
            <p:ph type="subTitle" idx="1"/>
          </p:nvPr>
        </p:nvSpPr>
        <p:spPr>
          <a:xfrm>
            <a:off x="266162" y="1864453"/>
            <a:ext cx="4431674" cy="1734424"/>
          </a:xfrm>
        </p:spPr>
        <p:txBody>
          <a:bodyPr>
            <a:noAutofit/>
          </a:bodyPr>
          <a:lstStyle/>
          <a:p>
            <a:pPr marL="342900" indent="-342900" algn="l">
              <a:buFont typeface="Arial" panose="020B0604020202020204" pitchFamily="34" charset="0"/>
              <a:buChar char="•"/>
            </a:pPr>
            <a:r>
              <a:rPr lang="en-US" sz="2000" dirty="0">
                <a:solidFill>
                  <a:schemeClr val="bg2">
                    <a:lumMod val="40000"/>
                    <a:lumOff val="60000"/>
                  </a:schemeClr>
                </a:solidFill>
                <a:latin typeface="+mj-lt"/>
              </a:rPr>
              <a:t>Co-Founder of Solaris </a:t>
            </a:r>
          </a:p>
          <a:p>
            <a:pPr marL="342900" indent="-342900" algn="l">
              <a:buFont typeface="Arial" panose="020B0604020202020204" pitchFamily="34" charset="0"/>
              <a:buChar char="•"/>
            </a:pPr>
            <a:r>
              <a:rPr lang="en-US" sz="2000" dirty="0">
                <a:solidFill>
                  <a:schemeClr val="bg2">
                    <a:lumMod val="40000"/>
                    <a:lumOff val="60000"/>
                  </a:schemeClr>
                </a:solidFill>
                <a:latin typeface="+mj-lt"/>
              </a:rPr>
              <a:t>United States Marine with          experience in communications and encryption </a:t>
            </a:r>
          </a:p>
          <a:p>
            <a:pPr marL="342900" indent="-342900" algn="l">
              <a:buFont typeface="Arial" panose="020B0604020202020204" pitchFamily="34" charset="0"/>
              <a:buChar char="•"/>
            </a:pPr>
            <a:r>
              <a:rPr lang="en-US" sz="2000" dirty="0">
                <a:solidFill>
                  <a:schemeClr val="bg2">
                    <a:lumMod val="40000"/>
                    <a:lumOff val="60000"/>
                  </a:schemeClr>
                </a:solidFill>
                <a:latin typeface="+mj-lt"/>
              </a:rPr>
              <a:t>Physical penetration tester</a:t>
            </a:r>
          </a:p>
          <a:p>
            <a:pPr marL="342900" indent="-342900" algn="l">
              <a:buFont typeface="Arial" panose="020B0604020202020204" pitchFamily="34" charset="0"/>
              <a:buChar char="•"/>
            </a:pPr>
            <a:r>
              <a:rPr lang="en-US" sz="2000" dirty="0">
                <a:solidFill>
                  <a:schemeClr val="bg2">
                    <a:lumMod val="40000"/>
                    <a:lumOff val="60000"/>
                  </a:schemeClr>
                </a:solidFill>
                <a:latin typeface="+mj-lt"/>
              </a:rPr>
              <a:t>Extremely detail oriented </a:t>
            </a:r>
          </a:p>
        </p:txBody>
      </p:sp>
      <p:pic>
        <p:nvPicPr>
          <p:cNvPr id="5" name="Picture 4">
            <a:extLst>
              <a:ext uri="{FF2B5EF4-FFF2-40B4-BE49-F238E27FC236}">
                <a16:creationId xmlns:a16="http://schemas.microsoft.com/office/drawing/2014/main" id="{CC518971-75A1-20C9-9E94-AA1737051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43" y="1736521"/>
            <a:ext cx="3800213" cy="3899964"/>
          </a:xfrm>
          <a:prstGeom prst="rect">
            <a:avLst/>
          </a:prstGeom>
        </p:spPr>
      </p:pic>
      <p:pic>
        <p:nvPicPr>
          <p:cNvPr id="5122" name="Picture 2">
            <a:extLst>
              <a:ext uri="{FF2B5EF4-FFF2-40B4-BE49-F238E27FC236}">
                <a16:creationId xmlns:a16="http://schemas.microsoft.com/office/drawing/2014/main" id="{E51F931F-42C3-EF4F-C548-2822BFD05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36485"/>
            <a:ext cx="2336248" cy="128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30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0595-26F5-44A6-C149-11F36E7F7F24}"/>
              </a:ext>
            </a:extLst>
          </p:cNvPr>
          <p:cNvSpPr>
            <a:spLocks noGrp="1"/>
          </p:cNvSpPr>
          <p:nvPr>
            <p:ph type="ctrTitle"/>
          </p:nvPr>
        </p:nvSpPr>
        <p:spPr>
          <a:xfrm>
            <a:off x="1751012" y="1205220"/>
            <a:ext cx="8676222" cy="749416"/>
          </a:xfrm>
        </p:spPr>
        <p:txBody>
          <a:bodyPr>
            <a:noAutofit/>
          </a:bodyPr>
          <a:lstStyle/>
          <a:p>
            <a:r>
              <a:rPr lang="en-US" sz="6600" dirty="0">
                <a:solidFill>
                  <a:srgbClr val="FF0000"/>
                </a:solidFill>
                <a:latin typeface="Impact" panose="020B0806030902050204" pitchFamily="34" charset="0"/>
              </a:rPr>
              <a:t>The Problem Domain</a:t>
            </a:r>
          </a:p>
        </p:txBody>
      </p:sp>
      <p:sp>
        <p:nvSpPr>
          <p:cNvPr id="3" name="Subtitle 2">
            <a:extLst>
              <a:ext uri="{FF2B5EF4-FFF2-40B4-BE49-F238E27FC236}">
                <a16:creationId xmlns:a16="http://schemas.microsoft.com/office/drawing/2014/main" id="{3F3DF16B-4AA3-7DFF-D664-0B08F2BBC892}"/>
              </a:ext>
            </a:extLst>
          </p:cNvPr>
          <p:cNvSpPr>
            <a:spLocks noGrp="1"/>
          </p:cNvSpPr>
          <p:nvPr>
            <p:ph type="subTitle" idx="1"/>
          </p:nvPr>
        </p:nvSpPr>
        <p:spPr>
          <a:xfrm>
            <a:off x="1757889" y="2636240"/>
            <a:ext cx="8676222" cy="1905000"/>
          </a:xfrm>
        </p:spPr>
        <p:txBody>
          <a:bodyPr/>
          <a:lstStyle/>
          <a:p>
            <a:pPr marL="342900" indent="-342900">
              <a:buFont typeface="Arial" panose="020B0604020202020204" pitchFamily="34" charset="0"/>
              <a:buChar char="•"/>
            </a:pPr>
            <a:r>
              <a:rPr lang="en-US" dirty="0">
                <a:solidFill>
                  <a:schemeClr val="tx1">
                    <a:lumMod val="65000"/>
                  </a:schemeClr>
                </a:solidFill>
              </a:rPr>
              <a:t>Primary Mission: </a:t>
            </a:r>
            <a:r>
              <a:rPr lang="en-US" dirty="0" err="1">
                <a:solidFill>
                  <a:schemeClr val="tx1">
                    <a:lumMod val="65000"/>
                  </a:schemeClr>
                </a:solidFill>
              </a:rPr>
              <a:t>Flyhomes</a:t>
            </a:r>
            <a:r>
              <a:rPr lang="en-US" dirty="0">
                <a:solidFill>
                  <a:schemeClr val="tx1">
                    <a:lumMod val="65000"/>
                  </a:schemeClr>
                </a:solidFill>
              </a:rPr>
              <a:t> needs a secure and remotely available file server for storage of company proprietary information</a:t>
            </a:r>
          </a:p>
          <a:p>
            <a:pPr marL="342900" indent="-342900">
              <a:buFont typeface="Arial" panose="020B0604020202020204" pitchFamily="34" charset="0"/>
              <a:buChar char="•"/>
            </a:pPr>
            <a:r>
              <a:rPr lang="en-US" dirty="0">
                <a:solidFill>
                  <a:schemeClr val="tx1">
                    <a:lumMod val="65000"/>
                  </a:schemeClr>
                </a:solidFill>
              </a:rPr>
              <a:t>Secondary Mission: development of a Windows 2016 Server with AWS cloud services integration for a special project </a:t>
            </a:r>
          </a:p>
        </p:txBody>
      </p:sp>
      <p:pic>
        <p:nvPicPr>
          <p:cNvPr id="8194" name="Picture 2">
            <a:extLst>
              <a:ext uri="{FF2B5EF4-FFF2-40B4-BE49-F238E27FC236}">
                <a16:creationId xmlns:a16="http://schemas.microsoft.com/office/drawing/2014/main" id="{BBDBE066-6801-0AF3-95FE-B8DE418AD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42668"/>
            <a:ext cx="2383129" cy="131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00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B847-310A-AFE1-7D19-D80A5B05BFB7}"/>
              </a:ext>
            </a:extLst>
          </p:cNvPr>
          <p:cNvSpPr>
            <a:spLocks noGrp="1"/>
          </p:cNvSpPr>
          <p:nvPr>
            <p:ph type="ctrTitle"/>
          </p:nvPr>
        </p:nvSpPr>
        <p:spPr>
          <a:xfrm>
            <a:off x="0" y="0"/>
            <a:ext cx="12192000" cy="1905000"/>
          </a:xfrm>
        </p:spPr>
        <p:txBody>
          <a:bodyPr>
            <a:normAutofit/>
          </a:bodyPr>
          <a:lstStyle/>
          <a:p>
            <a:r>
              <a:rPr lang="en-US" sz="6600" dirty="0">
                <a:solidFill>
                  <a:srgbClr val="FF0000"/>
                </a:solidFill>
                <a:latin typeface="Impact" panose="020B0806030902050204" pitchFamily="34" charset="0"/>
              </a:rPr>
              <a:t>Mission Overview</a:t>
            </a:r>
            <a:br>
              <a:rPr lang="en-US" sz="6600" dirty="0">
                <a:solidFill>
                  <a:srgbClr val="FF0000"/>
                </a:solidFill>
                <a:latin typeface="Impact" panose="020B0806030902050204" pitchFamily="34" charset="0"/>
              </a:rPr>
            </a:br>
            <a:r>
              <a:rPr lang="en-US" sz="2000" dirty="0">
                <a:solidFill>
                  <a:srgbClr val="FF0000"/>
                </a:solidFill>
                <a:latin typeface="Impact" panose="020B0806030902050204" pitchFamily="34" charset="0"/>
              </a:rPr>
              <a:t>(In order)</a:t>
            </a:r>
            <a:br>
              <a:rPr lang="en-US" sz="2000" dirty="0"/>
            </a:br>
            <a:endParaRPr lang="en-US" sz="2000" dirty="0"/>
          </a:p>
        </p:txBody>
      </p:sp>
      <p:sp>
        <p:nvSpPr>
          <p:cNvPr id="3" name="Subtitle 2">
            <a:extLst>
              <a:ext uri="{FF2B5EF4-FFF2-40B4-BE49-F238E27FC236}">
                <a16:creationId xmlns:a16="http://schemas.microsoft.com/office/drawing/2014/main" id="{9B8D5B8B-174D-938C-6F96-41B5F9F36DB0}"/>
              </a:ext>
            </a:extLst>
          </p:cNvPr>
          <p:cNvSpPr>
            <a:spLocks noGrp="1"/>
          </p:cNvSpPr>
          <p:nvPr>
            <p:ph type="subTitle" idx="1"/>
          </p:nvPr>
        </p:nvSpPr>
        <p:spPr>
          <a:xfrm>
            <a:off x="0" y="1721840"/>
            <a:ext cx="8676222" cy="1905000"/>
          </a:xfrm>
        </p:spPr>
        <p:txBody>
          <a:bodyPr>
            <a:normAutofit fontScale="25000" lnSpcReduction="20000"/>
          </a:bodyPr>
          <a:lstStyle/>
          <a:p>
            <a:pPr algn="l"/>
            <a:r>
              <a:rPr lang="en-US" sz="11200" b="1" dirty="0"/>
              <a:t>	Primary  Mission</a:t>
            </a:r>
          </a:p>
          <a:p>
            <a:pPr marL="1143000" indent="-1143000" algn="l">
              <a:buFont typeface="Arial" panose="020B0604020202020204" pitchFamily="34" charset="0"/>
              <a:buChar char="•"/>
            </a:pPr>
            <a:endParaRPr lang="en-US" sz="8000" dirty="0"/>
          </a:p>
          <a:p>
            <a:pPr marL="685800" indent="-685800" algn="l">
              <a:buFont typeface="Arial" panose="020B0604020202020204" pitchFamily="34" charset="0"/>
              <a:buChar char="•"/>
            </a:pPr>
            <a:r>
              <a:rPr lang="en-US" sz="6400" dirty="0"/>
              <a:t>Develop Linux based file server/ Virtual machines </a:t>
            </a:r>
          </a:p>
          <a:p>
            <a:pPr marL="685800" indent="-685800" algn="l">
              <a:buFont typeface="Arial" panose="020B0604020202020204" pitchFamily="34" charset="0"/>
              <a:buChar char="•"/>
            </a:pPr>
            <a:r>
              <a:rPr lang="en-US" sz="6400" dirty="0"/>
              <a:t>Integrate Virtual machines and Linux servers on same network</a:t>
            </a:r>
          </a:p>
          <a:p>
            <a:pPr marL="685800" indent="-685800" algn="l">
              <a:buFont typeface="Arial" panose="020B0604020202020204" pitchFamily="34" charset="0"/>
              <a:buChar char="•"/>
            </a:pPr>
            <a:r>
              <a:rPr lang="en-US" sz="6400" dirty="0"/>
              <a:t>Integrate Gmail accounts with Thunderbird</a:t>
            </a:r>
          </a:p>
          <a:p>
            <a:pPr marL="685800" indent="-685800" algn="l">
              <a:buFont typeface="Arial" panose="020B0604020202020204" pitchFamily="34" charset="0"/>
              <a:buChar char="•"/>
            </a:pPr>
            <a:r>
              <a:rPr lang="en-US" sz="6400" dirty="0"/>
              <a:t>Establish remote connectivity for Virtual Machines/ Servers</a:t>
            </a:r>
          </a:p>
          <a:p>
            <a:pPr marL="685800" indent="-685800" algn="l">
              <a:buFont typeface="Arial" panose="020B0604020202020204" pitchFamily="34" charset="0"/>
              <a:buChar char="•"/>
            </a:pPr>
            <a:r>
              <a:rPr lang="en-US" sz="6400" dirty="0"/>
              <a:t>Mount Linux file server </a:t>
            </a:r>
          </a:p>
          <a:p>
            <a:pPr marL="685800" indent="-685800" algn="l">
              <a:buFont typeface="Arial" panose="020B0604020202020204" pitchFamily="34" charset="0"/>
              <a:buChar char="•"/>
            </a:pPr>
            <a:r>
              <a:rPr lang="en-US" sz="6400" dirty="0"/>
              <a:t>Automatically back up user profile and operating systems</a:t>
            </a:r>
          </a:p>
          <a:p>
            <a:endParaRPr lang="en-US" dirty="0"/>
          </a:p>
          <a:p>
            <a:endParaRPr lang="en-US" dirty="0"/>
          </a:p>
        </p:txBody>
      </p:sp>
      <p:sp>
        <p:nvSpPr>
          <p:cNvPr id="5" name="TextBox 4">
            <a:extLst>
              <a:ext uri="{FF2B5EF4-FFF2-40B4-BE49-F238E27FC236}">
                <a16:creationId xmlns:a16="http://schemas.microsoft.com/office/drawing/2014/main" id="{3681DEBC-F162-B0F2-2A4E-61A561A7D35C}"/>
              </a:ext>
            </a:extLst>
          </p:cNvPr>
          <p:cNvSpPr txBox="1"/>
          <p:nvPr/>
        </p:nvSpPr>
        <p:spPr>
          <a:xfrm>
            <a:off x="7762612" y="1721840"/>
            <a:ext cx="4186107" cy="1692771"/>
          </a:xfrm>
          <a:prstGeom prst="rect">
            <a:avLst/>
          </a:prstGeom>
          <a:noFill/>
        </p:spPr>
        <p:txBody>
          <a:bodyPr wrap="square" rtlCol="0">
            <a:spAutoFit/>
          </a:bodyPr>
          <a:lstStyle/>
          <a:p>
            <a:r>
              <a:rPr lang="en-US" sz="2800" b="1" dirty="0">
                <a:solidFill>
                  <a:schemeClr val="tx1">
                    <a:lumMod val="75000"/>
                  </a:schemeClr>
                </a:solidFill>
              </a:rPr>
              <a:t>Secondary Mission</a:t>
            </a:r>
          </a:p>
          <a:p>
            <a:endParaRPr lang="en-US" sz="2800" b="1" dirty="0">
              <a:solidFill>
                <a:schemeClr val="tx1">
                  <a:lumMod val="75000"/>
                </a:schemeClr>
              </a:solidFill>
            </a:endParaRPr>
          </a:p>
          <a:p>
            <a:pPr marL="285750" indent="-285750">
              <a:buFont typeface="Arial" panose="020B0604020202020204" pitchFamily="34" charset="0"/>
              <a:buChar char="•"/>
            </a:pPr>
            <a:r>
              <a:rPr lang="en-US" sz="1600" dirty="0">
                <a:solidFill>
                  <a:schemeClr val="tx1">
                    <a:lumMod val="75000"/>
                  </a:schemeClr>
                </a:solidFill>
              </a:rPr>
              <a:t>Develop Windows 2016 File Server </a:t>
            </a:r>
          </a:p>
          <a:p>
            <a:pPr marL="285750" indent="-285750">
              <a:buFont typeface="Arial" panose="020B0604020202020204" pitchFamily="34" charset="0"/>
              <a:buChar char="•"/>
            </a:pPr>
            <a:r>
              <a:rPr lang="en-US" sz="1600" dirty="0">
                <a:solidFill>
                  <a:schemeClr val="tx1">
                    <a:lumMod val="75000"/>
                  </a:schemeClr>
                </a:solidFill>
              </a:rPr>
              <a:t>Integrate with AWS EC2 cloud services </a:t>
            </a:r>
          </a:p>
        </p:txBody>
      </p:sp>
      <p:pic>
        <p:nvPicPr>
          <p:cNvPr id="9218" name="Picture 2">
            <a:extLst>
              <a:ext uri="{FF2B5EF4-FFF2-40B4-BE49-F238E27FC236}">
                <a16:creationId xmlns:a16="http://schemas.microsoft.com/office/drawing/2014/main" id="{81FEE5D1-9898-90ED-4A9D-FA2259A3E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7" y="5448555"/>
            <a:ext cx="2676743" cy="147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99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7470</TotalTime>
  <Words>725</Words>
  <Application>Microsoft Office PowerPoint</Application>
  <PresentationFormat>Widescreen</PresentationFormat>
  <Paragraphs>106</Paragraphs>
  <Slides>21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Centaur</vt:lpstr>
      <vt:lpstr>Century Gothic</vt:lpstr>
      <vt:lpstr>Impact</vt:lpstr>
      <vt:lpstr>Mesh</vt:lpstr>
      <vt:lpstr>PowerPoint Presentation</vt:lpstr>
      <vt:lpstr>Today we will cover</vt:lpstr>
      <vt:lpstr>Our Team</vt:lpstr>
      <vt:lpstr>Jenae Bierlink</vt:lpstr>
      <vt:lpstr>Kevin Isaac</vt:lpstr>
      <vt:lpstr>Gregory Haven</vt:lpstr>
      <vt:lpstr>Alex Wise</vt:lpstr>
      <vt:lpstr>The Problem Domain</vt:lpstr>
      <vt:lpstr>Mission Overview (In order) </vt:lpstr>
      <vt:lpstr>PowerPoint Presentation</vt:lpstr>
      <vt:lpstr>GETTING YOUR EMPLOYEES SET UP FASTER</vt:lpstr>
      <vt:lpstr>PowerPoint Presentation</vt:lpstr>
      <vt:lpstr>PowerPoint Presentation</vt:lpstr>
      <vt:lpstr>PowerPoint Presentation</vt:lpstr>
      <vt:lpstr>PowerPoint Presentation</vt:lpstr>
      <vt:lpstr>PowerPoint Presentation</vt:lpstr>
      <vt:lpstr>Alex Wise Presentation and documentation </vt:lpstr>
      <vt:lpstr>PowerPoint Presentation</vt:lpstr>
      <vt:lpstr>Windows 2016 with containers</vt:lpstr>
      <vt:lpstr>How to “Remote”in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Wise</dc:creator>
  <cp:lastModifiedBy>Kevin Isaac</cp:lastModifiedBy>
  <cp:revision>3</cp:revision>
  <dcterms:created xsi:type="dcterms:W3CDTF">2022-12-01T21:04:07Z</dcterms:created>
  <dcterms:modified xsi:type="dcterms:W3CDTF">2022-12-07T01:46:42Z</dcterms:modified>
</cp:coreProperties>
</file>